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61" r:id="rId4"/>
    <p:sldId id="291" r:id="rId5"/>
    <p:sldId id="395" r:id="rId6"/>
    <p:sldId id="398" r:id="rId7"/>
    <p:sldId id="371" r:id="rId8"/>
    <p:sldId id="372" r:id="rId9"/>
    <p:sldId id="362" r:id="rId10"/>
    <p:sldId id="375" r:id="rId11"/>
    <p:sldId id="389" r:id="rId12"/>
    <p:sldId id="379" r:id="rId13"/>
    <p:sldId id="413" r:id="rId14"/>
    <p:sldId id="380" r:id="rId15"/>
    <p:sldId id="377" r:id="rId16"/>
    <p:sldId id="378" r:id="rId17"/>
    <p:sldId id="382" r:id="rId18"/>
    <p:sldId id="383" r:id="rId19"/>
    <p:sldId id="390" r:id="rId20"/>
    <p:sldId id="407" r:id="rId21"/>
    <p:sldId id="410" r:id="rId22"/>
    <p:sldId id="387" r:id="rId23"/>
    <p:sldId id="408" r:id="rId24"/>
    <p:sldId id="416" r:id="rId25"/>
    <p:sldId id="388" r:id="rId26"/>
    <p:sldId id="391" r:id="rId27"/>
    <p:sldId id="414" r:id="rId28"/>
    <p:sldId id="400" r:id="rId29"/>
    <p:sldId id="399" r:id="rId30"/>
    <p:sldId id="404" r:id="rId31"/>
    <p:sldId id="265" r:id="rId32"/>
  </p:sldIdLst>
  <p:sldSz cx="18288000" cy="10287000"/>
  <p:notesSz cx="6858000" cy="9144000"/>
  <p:embeddedFontLst>
    <p:embeddedFont>
      <p:font typeface="Nanum Square Bold" panose="020B0600000101010101" charset="-127"/>
      <p:regular r:id="rId34"/>
      <p:bold r:id="rId35"/>
    </p:embeddedFont>
    <p:embeddedFont>
      <p:font typeface="Source Han Sans KR Bold" panose="020B0600000101010101" charset="-127"/>
      <p:regular r:id="rId36"/>
    </p:embeddedFont>
    <p:embeddedFont>
      <p:font typeface="Source Han Sans KR Medium" panose="020B0600000101010101" charset="-127"/>
      <p:regular r:id="rId37"/>
    </p:embeddedFont>
    <p:embeddedFont>
      <p:font typeface="Bahnschrift" panose="020B0502040204020203" pitchFamily="34" charset="0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6282"/>
    <a:srgbClr val="4E92B4"/>
    <a:srgbClr val="7CD4D2"/>
    <a:srgbClr val="084C6E"/>
    <a:srgbClr val="2B2C40"/>
    <a:srgbClr val="C3DDFF"/>
    <a:srgbClr val="E3EDD5"/>
    <a:srgbClr val="A3E6E4"/>
    <a:srgbClr val="CFD0FA"/>
    <a:srgbClr val="E0D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4" autoAdjust="0"/>
    <p:restoredTop sz="83397" autoAdjust="0"/>
  </p:normalViewPr>
  <p:slideViewPr>
    <p:cSldViewPr>
      <p:cViewPr varScale="1">
        <p:scale>
          <a:sx n="54" d="100"/>
          <a:sy n="54" d="100"/>
        </p:scale>
        <p:origin x="132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-43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CD4D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7CD4D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66-40AF-8DE3-399EE28A8B56}"/>
              </c:ext>
            </c:extLst>
          </c:dPt>
          <c:dPt>
            <c:idx val="2"/>
            <c:invertIfNegative val="0"/>
            <c:bubble3D val="0"/>
            <c:spPr>
              <a:solidFill>
                <a:srgbClr val="7CD4D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466-40AF-8DE3-399EE28A8B56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66-40AF-8DE3-399EE28A8B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B628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1B628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2466-40AF-8DE3-399EE28A8B56}"/>
              </c:ext>
            </c:extLst>
          </c:dPt>
          <c:dPt>
            <c:idx val="2"/>
            <c:invertIfNegative val="0"/>
            <c:bubble3D val="0"/>
            <c:spPr>
              <a:solidFill>
                <a:srgbClr val="1B628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466-40AF-8DE3-399EE28A8B56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466-40AF-8DE3-399EE28A8B5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E92B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6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466-40AF-8DE3-399EE28A8B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9"/>
        <c:axId val="1373019431"/>
        <c:axId val="1373020087"/>
      </c:barChart>
      <c:catAx>
        <c:axId val="1373019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020087"/>
        <c:crosses val="autoZero"/>
        <c:auto val="1"/>
        <c:lblAlgn val="ctr"/>
        <c:lblOffset val="100"/>
        <c:noMultiLvlLbl val="0"/>
      </c:catAx>
      <c:valAx>
        <c:axId val="13730200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019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00AB7-3570-4EAB-8628-566EEB012D31}" type="datetimeFigureOut">
              <a:rPr lang="ko-KR" altLang="en-US" smtClean="0"/>
              <a:t>2024-03-27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C149D-3BB3-41B0-8877-5BBC0020792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273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블록체인에서 </a:t>
            </a:r>
            <a:r>
              <a:rPr lang="en-US" altLang="ko-KR" dirty="0"/>
              <a:t>3</a:t>
            </a:r>
            <a:r>
              <a:rPr lang="ko-KR" altLang="en-US" dirty="0"/>
              <a:t>년간 트레이딩 실무경험을 했었고</a:t>
            </a:r>
            <a:r>
              <a:rPr lang="en-US" altLang="ko-KR" dirty="0"/>
              <a:t>, </a:t>
            </a:r>
            <a:r>
              <a:rPr lang="ko-KR" altLang="en-US" dirty="0"/>
              <a:t>개발쪽에서도 흥미가 있어서 이번 프로젝트의 기획을 담당했습니다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실제적으로 제가 </a:t>
            </a:r>
            <a:r>
              <a:rPr lang="en-US" altLang="ko-KR" dirty="0"/>
              <a:t>~~ </a:t>
            </a:r>
            <a:r>
              <a:rPr lang="ko-KR" altLang="en-US" dirty="0"/>
              <a:t>있으면 좋겠다 싶었고</a:t>
            </a:r>
            <a:endParaRPr lang="en-US" altLang="ko-KR" dirty="0"/>
          </a:p>
          <a:p>
            <a:r>
              <a:rPr lang="ko-KR" altLang="en-US" dirty="0"/>
              <a:t>쉽고 안정적인 거래를 위해 프로그램을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866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 발표 </a:t>
            </a:r>
            <a:r>
              <a:rPr lang="en-US" altLang="ko-KR" dirty="0"/>
              <a:t>: 16</a:t>
            </a:r>
            <a:r>
              <a:rPr lang="ko-KR" altLang="en-US" dirty="0"/>
              <a:t>일</a:t>
            </a:r>
            <a:endParaRPr lang="en-US" altLang="ko-KR" dirty="0"/>
          </a:p>
          <a:p>
            <a:r>
              <a:rPr lang="ko-KR" altLang="en-US" dirty="0"/>
              <a:t>수업 </a:t>
            </a:r>
            <a:r>
              <a:rPr lang="en-US" altLang="ko-KR" dirty="0"/>
              <a:t>: 3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일까지 </a:t>
            </a:r>
            <a:r>
              <a:rPr lang="en-US" altLang="ko-KR" dirty="0"/>
              <a:t>4</a:t>
            </a:r>
            <a:r>
              <a:rPr lang="ko-KR" altLang="en-US" dirty="0"/>
              <a:t>시간 수업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243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원래는 </a:t>
            </a:r>
            <a:r>
              <a:rPr lang="en-US" altLang="ko-KR" dirty="0"/>
              <a:t>QR </a:t>
            </a:r>
            <a:r>
              <a:rPr lang="ko-KR" altLang="en-US" dirty="0"/>
              <a:t>촬영시 촬영한 디바이스의 정보를 백엔드로 전달해주고 싶었지만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이를 위해서 필요한 기술로 네이티브앱 개발능력이 요구되었다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시간관계상</a:t>
            </a:r>
            <a:r>
              <a:rPr lang="en-US" altLang="ko-KR" dirty="0"/>
              <a:t>) </a:t>
            </a:r>
            <a:r>
              <a:rPr lang="ko-KR" altLang="en-US" dirty="0"/>
              <a:t>이로 인해 부득이하게 </a:t>
            </a:r>
            <a:r>
              <a:rPr lang="en-US" altLang="ko-KR" dirty="0"/>
              <a:t>IP </a:t>
            </a:r>
            <a:r>
              <a:rPr lang="ko-KR" altLang="en-US" dirty="0"/>
              <a:t>확인으로 로그인 구현할 수밖에 없었다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482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채팅창 위치 자유 조정</a:t>
            </a:r>
            <a:endParaRPr lang="en-US" altLang="ko-KR" dirty="0"/>
          </a:p>
          <a:p>
            <a:r>
              <a:rPr lang="ko-KR" altLang="en-US" dirty="0"/>
              <a:t>채팅창 간소화</a:t>
            </a:r>
            <a:r>
              <a:rPr lang="en-US" altLang="ko-KR" dirty="0"/>
              <a:t>(Hide,</a:t>
            </a:r>
            <a:r>
              <a:rPr lang="ko-KR" altLang="en-US" dirty="0"/>
              <a:t> </a:t>
            </a:r>
            <a:r>
              <a:rPr lang="en-US" altLang="ko-KR" dirty="0"/>
              <a:t>Show)</a:t>
            </a:r>
          </a:p>
          <a:p>
            <a:r>
              <a:rPr lang="ko-KR" altLang="en-US" dirty="0"/>
              <a:t>미등록시 메시지 확인</a:t>
            </a:r>
            <a:r>
              <a:rPr lang="en-US" altLang="ko-KR" dirty="0"/>
              <a:t>, </a:t>
            </a:r>
            <a:r>
              <a:rPr lang="ko-KR" altLang="en-US" dirty="0"/>
              <a:t>등록시 밸런스 현황</a:t>
            </a:r>
            <a:endParaRPr lang="en-US" altLang="ko-KR" dirty="0"/>
          </a:p>
          <a:p>
            <a:r>
              <a:rPr lang="ko-KR" altLang="en-US" dirty="0"/>
              <a:t>관리자와 일반 차이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537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빗썸 </a:t>
            </a:r>
            <a:r>
              <a:rPr lang="en-US" altLang="ko-KR" dirty="0"/>
              <a:t>API </a:t>
            </a:r>
            <a:r>
              <a:rPr lang="ko-KR" altLang="en-US" dirty="0"/>
              <a:t>통신으로 호가 조회를 해서 차트를 직접 만들었으나 우리가 원하는 핵심기능을 우선하기 위해</a:t>
            </a:r>
            <a:endParaRPr lang="en-US" altLang="ko-KR" dirty="0"/>
          </a:p>
          <a:p>
            <a:r>
              <a:rPr lang="ko-KR" altLang="en-US" dirty="0"/>
              <a:t>위젯을 썻다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671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Q) </a:t>
            </a:r>
            <a:r>
              <a:rPr lang="ko-KR" altLang="en-US" dirty="0"/>
              <a:t>세션 스토리지에서 어떻게 </a:t>
            </a:r>
            <a:r>
              <a:rPr lang="en-US" altLang="ko-KR" dirty="0"/>
              <a:t>DB </a:t>
            </a:r>
            <a:r>
              <a:rPr lang="ko-KR" altLang="en-US" dirty="0"/>
              <a:t>로 부터 필요한 값을 호출하는가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028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오더북은 빗썸</a:t>
            </a:r>
            <a:r>
              <a:rPr lang="en-US" altLang="ko-KR" dirty="0"/>
              <a:t>API </a:t>
            </a:r>
            <a:r>
              <a:rPr lang="ko-KR" altLang="en-US" dirty="0"/>
              <a:t>통신을 통해 직접 구현한 것 입니다</a:t>
            </a:r>
            <a:r>
              <a:rPr lang="en-US" altLang="ko-KR" dirty="0"/>
              <a:t>.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74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예약가를 설계한 내용에 대하여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793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교체 </a:t>
            </a:r>
            <a:r>
              <a:rPr lang="en-US" altLang="ko-KR" dirty="0"/>
              <a:t>/ </a:t>
            </a:r>
            <a:r>
              <a:rPr lang="ko-KR" altLang="en-US" dirty="0"/>
              <a:t>셀렉트 박스</a:t>
            </a:r>
            <a:endParaRPr lang="en-US" altLang="ko-KR" dirty="0"/>
          </a:p>
          <a:p>
            <a:r>
              <a:rPr lang="en-US" altLang="ko-KR" dirty="0"/>
              <a:t>---</a:t>
            </a:r>
          </a:p>
          <a:p>
            <a:r>
              <a:rPr lang="ko-KR" altLang="en-US" dirty="0"/>
              <a:t>백엔드 서버에서 사용자가 입력한 감시가와 현재의 </a:t>
            </a:r>
            <a:r>
              <a:rPr lang="en-US" altLang="ko-KR" dirty="0"/>
              <a:t>USDT </a:t>
            </a:r>
            <a:r>
              <a:rPr lang="ko-KR" altLang="en-US" dirty="0"/>
              <a:t>시장가의 가격을 비교하는 비즈니스 로직을 실행중 </a:t>
            </a:r>
            <a:r>
              <a:rPr lang="en-US" altLang="ko-KR" dirty="0"/>
              <a:t>= </a:t>
            </a:r>
            <a:r>
              <a:rPr lang="ko-KR" altLang="en-US" dirty="0"/>
              <a:t>미체결 </a:t>
            </a:r>
            <a:r>
              <a:rPr lang="en-US" altLang="ko-KR" dirty="0"/>
              <a:t>= </a:t>
            </a:r>
            <a:r>
              <a:rPr lang="ko-KR" altLang="en-US" dirty="0"/>
              <a:t>감시가 계속 반복되고 있는중</a:t>
            </a:r>
            <a:endParaRPr lang="en-US" altLang="ko-KR" dirty="0"/>
          </a:p>
          <a:p>
            <a:r>
              <a:rPr lang="ko-KR" altLang="en-US" dirty="0"/>
              <a:t>미체결 클릭 취소 </a:t>
            </a:r>
            <a:r>
              <a:rPr lang="en-US" altLang="ko-KR" dirty="0"/>
              <a:t>&gt; </a:t>
            </a:r>
            <a:r>
              <a:rPr lang="ko-KR" altLang="en-US" dirty="0"/>
              <a:t>취소완료 </a:t>
            </a:r>
            <a:r>
              <a:rPr lang="en-US" altLang="ko-KR" dirty="0"/>
              <a:t>(</a:t>
            </a:r>
            <a:r>
              <a:rPr lang="ko-KR" altLang="en-US" dirty="0"/>
              <a:t>빠른설명</a:t>
            </a:r>
            <a:r>
              <a:rPr lang="en-US" altLang="ko-KR" dirty="0"/>
              <a:t>) &gt; </a:t>
            </a:r>
            <a:r>
              <a:rPr lang="ko-KR" altLang="en-US" dirty="0"/>
              <a:t>백엔드 서버의 비즈니스 로직도 중단</a:t>
            </a:r>
            <a:endParaRPr lang="en-US" altLang="ko-KR" dirty="0"/>
          </a:p>
          <a:p>
            <a:r>
              <a:rPr lang="ko-KR" altLang="en-US" dirty="0"/>
              <a:t>최소청산금액을 </a:t>
            </a:r>
            <a:r>
              <a:rPr lang="en-US" altLang="ko-KR" dirty="0"/>
              <a:t>1410 4</a:t>
            </a:r>
            <a:r>
              <a:rPr lang="ko-KR" altLang="en-US" dirty="0"/>
              <a:t>개 최대는 </a:t>
            </a:r>
            <a:r>
              <a:rPr lang="en-US" altLang="ko-KR" dirty="0"/>
              <a:t>1425 4 </a:t>
            </a:r>
            <a:r>
              <a:rPr lang="ko-KR" altLang="en-US" dirty="0"/>
              <a:t>실행 </a:t>
            </a:r>
            <a:r>
              <a:rPr lang="en-US" altLang="ko-KR" dirty="0"/>
              <a:t>&gt; </a:t>
            </a:r>
            <a:r>
              <a:rPr lang="ko-KR" altLang="en-US" dirty="0"/>
              <a:t>체결완료 </a:t>
            </a:r>
            <a:r>
              <a:rPr lang="en-US" altLang="ko-KR" dirty="0"/>
              <a:t>(</a:t>
            </a:r>
            <a:r>
              <a:rPr lang="ko-KR" altLang="en-US" dirty="0"/>
              <a:t>워크벤치 </a:t>
            </a:r>
            <a:r>
              <a:rPr lang="en-US" altLang="ko-KR" dirty="0"/>
              <a:t>select * from personal_trade; </a:t>
            </a:r>
            <a:r>
              <a:rPr lang="ko-KR" altLang="en-US" dirty="0"/>
              <a:t>에서 </a:t>
            </a:r>
            <a:r>
              <a:rPr lang="en-US" altLang="ko-KR" dirty="0"/>
              <a:t>low_price </a:t>
            </a:r>
            <a:r>
              <a:rPr lang="ko-KR" altLang="en-US" dirty="0"/>
              <a:t>를 시장가로 변경 </a:t>
            </a:r>
            <a:r>
              <a:rPr lang="en-US" altLang="ko-KR" dirty="0"/>
              <a:t>&gt; </a:t>
            </a:r>
          </a:p>
          <a:p>
            <a:r>
              <a:rPr lang="ko-KR" altLang="en-US" dirty="0"/>
              <a:t>최소청산 금액보다 이하가되면 실행</a:t>
            </a:r>
            <a:r>
              <a:rPr lang="en-US" altLang="ko-KR" dirty="0"/>
              <a:t>, </a:t>
            </a:r>
            <a:r>
              <a:rPr lang="ko-KR" altLang="en-US" dirty="0"/>
              <a:t>최대청산 금액보다 이상이되도 실행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김프</a:t>
            </a:r>
            <a:endParaRPr lang="en-US" altLang="ko-KR" dirty="0"/>
          </a:p>
          <a:p>
            <a:r>
              <a:rPr lang="ko-KR" altLang="en-US" dirty="0"/>
              <a:t>입력하고 실행 </a:t>
            </a:r>
            <a:r>
              <a:rPr lang="en-US" altLang="ko-KR" dirty="0"/>
              <a:t>&gt; </a:t>
            </a:r>
            <a:r>
              <a:rPr lang="ko-KR" altLang="en-US" dirty="0"/>
              <a:t>블럭처리 확인됨 </a:t>
            </a:r>
            <a:r>
              <a:rPr lang="en-US" altLang="ko-KR" dirty="0"/>
              <a:t>&gt; TR</a:t>
            </a:r>
            <a:r>
              <a:rPr lang="ko-KR" altLang="en-US" dirty="0"/>
              <a:t>에서 미체결 보임 </a:t>
            </a:r>
            <a:r>
              <a:rPr lang="en-US" altLang="ko-KR" dirty="0"/>
              <a:t>&gt; </a:t>
            </a:r>
            <a:r>
              <a:rPr lang="ko-KR" altLang="en-US" dirty="0"/>
              <a:t>취소 </a:t>
            </a:r>
            <a:r>
              <a:rPr lang="en-US" altLang="ko-KR" dirty="0"/>
              <a:t>&gt; </a:t>
            </a:r>
            <a:r>
              <a:rPr lang="ko-KR" altLang="en-US" dirty="0"/>
              <a:t>취소완료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Plusform(</a:t>
            </a:r>
            <a:r>
              <a:rPr lang="ko-KR" altLang="en-US" dirty="0"/>
              <a:t>아무입력값없어야함 주의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그물망 로직구현 </a:t>
            </a:r>
            <a:r>
              <a:rPr lang="en-US" altLang="ko-KR" dirty="0"/>
              <a:t>&gt; </a:t>
            </a:r>
            <a:r>
              <a:rPr lang="ko-KR" altLang="en-US" dirty="0"/>
              <a:t>보여주기만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955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거래내역 방금한거 보여줌 </a:t>
            </a:r>
            <a:r>
              <a:rPr lang="en-US" altLang="ko-KR" dirty="0"/>
              <a:t>&gt; </a:t>
            </a:r>
            <a:r>
              <a:rPr lang="ko-KR" altLang="en-US" dirty="0"/>
              <a:t>빗썸이랑 동일함을 보여줌 </a:t>
            </a:r>
            <a:r>
              <a:rPr lang="en-US" altLang="ko-KR" dirty="0"/>
              <a:t>&gt; </a:t>
            </a:r>
            <a:r>
              <a:rPr lang="ko-KR" altLang="en-US" dirty="0"/>
              <a:t>자산 셀렉트 박스 보여줌 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자산전체</a:t>
            </a:r>
            <a:r>
              <a:rPr lang="en-US" altLang="ko-KR" dirty="0"/>
              <a:t>(</a:t>
            </a:r>
            <a:r>
              <a:rPr lang="ko-KR" altLang="en-US" dirty="0"/>
              <a:t>전체</a:t>
            </a:r>
            <a:r>
              <a:rPr lang="en-US" altLang="ko-KR" dirty="0"/>
              <a:t>) </a:t>
            </a:r>
            <a:r>
              <a:rPr lang="ko-KR" altLang="en-US" dirty="0"/>
              <a:t>해놓고 </a:t>
            </a:r>
            <a:r>
              <a:rPr lang="en-US" altLang="ko-KR" dirty="0"/>
              <a:t>&gt; </a:t>
            </a:r>
            <a:r>
              <a:rPr lang="ko-KR" altLang="en-US" dirty="0"/>
              <a:t>거래전체 </a:t>
            </a:r>
            <a:r>
              <a:rPr lang="en-US" altLang="ko-KR" dirty="0"/>
              <a:t>&gt; </a:t>
            </a:r>
            <a:r>
              <a:rPr lang="ko-KR" altLang="en-US" dirty="0"/>
              <a:t>매수</a:t>
            </a:r>
            <a:r>
              <a:rPr lang="en-US" altLang="ko-KR" dirty="0"/>
              <a:t>, </a:t>
            </a:r>
            <a:r>
              <a:rPr lang="ko-KR" altLang="en-US" dirty="0"/>
              <a:t>매도</a:t>
            </a:r>
            <a:r>
              <a:rPr lang="en-US" altLang="ko-KR" dirty="0"/>
              <a:t>, </a:t>
            </a:r>
            <a:r>
              <a:rPr lang="ko-KR" altLang="en-US" dirty="0"/>
              <a:t>입금</a:t>
            </a:r>
            <a:r>
              <a:rPr lang="en-US" altLang="ko-KR" dirty="0"/>
              <a:t>, </a:t>
            </a:r>
            <a:r>
              <a:rPr lang="ko-KR" altLang="en-US" dirty="0"/>
              <a:t>출금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123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댓글 하나만 작성 수정 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6570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프로젝트의 장점은 저희에게 여러모로 적합하다</a:t>
            </a:r>
            <a:endParaRPr lang="en-US" altLang="ko-KR" dirty="0"/>
          </a:p>
          <a:p>
            <a:r>
              <a:rPr lang="ko-KR" altLang="en-US" dirty="0"/>
              <a:t>차트화면처럼 수익구조 패턴 수익이 비교적 명확하기에 저희는 이것을 기본전략인 </a:t>
            </a:r>
            <a:r>
              <a:rPr lang="en-US" altLang="ko-KR" dirty="0"/>
              <a:t>fixed </a:t>
            </a:r>
            <a:r>
              <a:rPr lang="ko-KR" altLang="en-US" dirty="0"/>
              <a:t>로 가져갈려고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2338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객체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729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588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235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거래 경험이 있으신 분들은 수익실현은 비교적 쉽지만 손실 청산은 어려운 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1300</a:t>
            </a:r>
            <a:r>
              <a:rPr lang="ko-KR" altLang="en-US" dirty="0"/>
              <a:t>원이되면 손해가 크니 팔아야지 하면서도 막상 </a:t>
            </a:r>
            <a:r>
              <a:rPr lang="en-US" altLang="ko-KR" dirty="0"/>
              <a:t>1300</a:t>
            </a:r>
            <a:r>
              <a:rPr lang="ko-KR" altLang="en-US" dirty="0"/>
              <a:t>원 이하가 되어도 손실 감내가 어렵습니다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국내 거래소는 단방향 거래만 지원하기에 차가운 기계의 심장처럼 매매하기 어렵습니다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부분을 저희는 공략하기 위해 양방향 거래가 가능하도록 구현했습니다</a:t>
            </a:r>
            <a:endParaRPr lang="en-US" altLang="ko-KR" dirty="0"/>
          </a:p>
          <a:p>
            <a:r>
              <a:rPr lang="ko-KR" altLang="en-US" dirty="0"/>
              <a:t>최대 희망가격과 최소 손실가격을 설정할 수 있게 만들어 먼저 도달하는 주문이 실행되도록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210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 안정적인 기본 수익 전략을 가져감과 동시에 추가 기능을 구현했습니다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유저간 선호도에 따른 선택지를 넓혔다는 점이 주요합니다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상황에 따른 하이리스크 하이리턴을 감수하느냐는 유저의 선택으로 남게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338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시장 상황에 맞는 전략 선택도 중요합니다</a:t>
            </a:r>
            <a:r>
              <a:rPr lang="en-US" altLang="ko-KR" dirty="0"/>
              <a:t>. </a:t>
            </a:r>
            <a:r>
              <a:rPr lang="ko-KR" altLang="en-US" dirty="0"/>
              <a:t>하락장과 상승장에 따라 앞선 기능들을 선택적으로 취할수 있기에 보다 다양한 기능으로 발전할 여지가 남게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95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5844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전략은 현재 일반 유저의 가입을 받지 않고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전략이 노출될 경우 카운터 파티가 구성되어 저희 전략을 방해 받을수도 있으며</a:t>
            </a:r>
            <a:r>
              <a:rPr lang="en-US" altLang="ko-KR" dirty="0"/>
              <a:t>, </a:t>
            </a:r>
            <a:r>
              <a:rPr lang="ko-KR" altLang="en-US" dirty="0"/>
              <a:t>벤치마킹의 대상이 되는 것을 방지해야 하는데요</a:t>
            </a:r>
            <a:endParaRPr lang="en-US" altLang="ko-KR" dirty="0"/>
          </a:p>
          <a:p>
            <a:r>
              <a:rPr lang="ko-KR" altLang="en-US" dirty="0"/>
              <a:t>현재로서는 회원가입이 관리자만을 통해 일부 유저에게만 제공되고 있습니다</a:t>
            </a:r>
            <a:r>
              <a:rPr lang="en-US" altLang="ko-KR" dirty="0"/>
              <a:t>. </a:t>
            </a:r>
            <a:r>
              <a:rPr lang="ko-KR" altLang="en-US" dirty="0"/>
              <a:t>로그인을 통해서만 모든 기능이 열리는 방식을 선택했습니다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308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100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설계할때 서버를 </a:t>
            </a:r>
            <a:r>
              <a:rPr lang="en-US" altLang="ko-KR" dirty="0"/>
              <a:t>3</a:t>
            </a:r>
            <a:r>
              <a:rPr lang="ko-KR" altLang="en-US" dirty="0"/>
              <a:t>개로 분할 했습니다</a:t>
            </a:r>
            <a:r>
              <a:rPr lang="en-US" altLang="ko-KR" dirty="0"/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프론트엔드 서버</a:t>
            </a:r>
            <a:r>
              <a:rPr lang="en-US" altLang="ko-KR" dirty="0"/>
              <a:t> : node.js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채팅 서버 </a:t>
            </a:r>
            <a:r>
              <a:rPr lang="en-US" altLang="ko-KR" dirty="0"/>
              <a:t>: node.js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백엔드 서버 </a:t>
            </a:r>
            <a:r>
              <a:rPr lang="en-US" altLang="ko-KR" dirty="0"/>
              <a:t>: </a:t>
            </a:r>
            <a:r>
              <a:rPr lang="ko-KR" altLang="en-US" dirty="0"/>
              <a:t>톰캣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</a:t>
            </a:r>
            <a:r>
              <a:rPr lang="ko-KR" altLang="en-US" dirty="0"/>
              <a:t>개의 서버는 각각 </a:t>
            </a:r>
            <a:r>
              <a:rPr lang="en-US" altLang="ko-KR" dirty="0"/>
              <a:t>aws-EC2 Instance </a:t>
            </a:r>
            <a:r>
              <a:rPr lang="ko-KR" altLang="en-US" dirty="0"/>
              <a:t>에 올려놓았고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프론트엔드는 </a:t>
            </a:r>
            <a:r>
              <a:rPr lang="en-US" altLang="ko-KR" dirty="0"/>
              <a:t>~~</a:t>
            </a:r>
            <a:r>
              <a:rPr lang="ko-KR" altLang="en-US" dirty="0"/>
              <a:t>툴들을 사용했고</a:t>
            </a:r>
            <a:r>
              <a:rPr lang="en-US" altLang="ko-KR" dirty="0"/>
              <a:t>(</a:t>
            </a:r>
            <a:r>
              <a:rPr lang="ko-KR" altLang="en-US" dirty="0"/>
              <a:t>간략히</a:t>
            </a:r>
            <a:r>
              <a:rPr lang="en-US" altLang="ko-KR" dirty="0"/>
              <a:t>) </a:t>
            </a:r>
          </a:p>
          <a:p>
            <a:pPr marL="0" indent="0">
              <a:buFontTx/>
              <a:buNone/>
            </a:pPr>
            <a:r>
              <a:rPr lang="ko-KR" altLang="en-US" dirty="0"/>
              <a:t>실시간 거래가 원할하게 진행되는 </a:t>
            </a:r>
            <a:r>
              <a:rPr lang="en-US" altLang="ko-KR" dirty="0"/>
              <a:t>SPA </a:t>
            </a:r>
            <a:r>
              <a:rPr lang="ko-KR" altLang="en-US" dirty="0"/>
              <a:t>를 만들기위해 </a:t>
            </a:r>
            <a:r>
              <a:rPr lang="en-US" altLang="ko-KR" dirty="0"/>
              <a:t>Vue.js </a:t>
            </a:r>
            <a:r>
              <a:rPr lang="ko-KR" altLang="en-US" dirty="0"/>
              <a:t>를 선택했습니다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채팅서버는 프론트엔드와의 통신을 위해 소켓</a:t>
            </a:r>
            <a:r>
              <a:rPr lang="en-US" altLang="ko-KR" dirty="0"/>
              <a:t>io</a:t>
            </a:r>
            <a:r>
              <a:rPr lang="ko-KR" altLang="en-US" dirty="0"/>
              <a:t> 라이브러리를 사용했고</a:t>
            </a:r>
            <a:r>
              <a:rPr lang="en-US" altLang="ko-KR" dirty="0"/>
              <a:t>,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백엔드와 프론트엔와의 통신을 위해서는 </a:t>
            </a:r>
            <a:r>
              <a:rPr lang="en-US" altLang="ko-KR" dirty="0"/>
              <a:t>axios 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백엔드는 메이븐 스프링 </a:t>
            </a:r>
            <a:r>
              <a:rPr lang="en-US" altLang="ko-KR" dirty="0"/>
              <a:t>MVC </a:t>
            </a:r>
            <a:r>
              <a:rPr lang="ko-KR" altLang="en-US" dirty="0"/>
              <a:t>프레임워크를 선택했고</a:t>
            </a:r>
            <a:r>
              <a:rPr lang="en-US" altLang="ko-KR" dirty="0"/>
              <a:t>, (Vue +</a:t>
            </a:r>
            <a:r>
              <a:rPr lang="ko-KR" altLang="en-US" dirty="0"/>
              <a:t> </a:t>
            </a:r>
            <a:r>
              <a:rPr lang="en-US" altLang="ko-KR" dirty="0"/>
              <a:t>Springboot</a:t>
            </a:r>
            <a:r>
              <a:rPr lang="ko-KR" altLang="en-US" dirty="0"/>
              <a:t>가 국룰이지만 실무에서는 </a:t>
            </a:r>
            <a:r>
              <a:rPr lang="en-US" altLang="ko-KR" dirty="0"/>
              <a:t>Spring </a:t>
            </a:r>
            <a:r>
              <a:rPr lang="ko-KR" altLang="en-US" dirty="0"/>
              <a:t>프레임워크를 선호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빗썸</a:t>
            </a:r>
            <a:r>
              <a:rPr lang="en-US" altLang="ko-KR" dirty="0"/>
              <a:t>API</a:t>
            </a:r>
            <a:r>
              <a:rPr lang="ko-KR" altLang="en-US" dirty="0"/>
              <a:t> 통신</a:t>
            </a:r>
            <a:r>
              <a:rPr lang="en-US" altLang="ko-KR" dirty="0"/>
              <a:t>,  QR </a:t>
            </a:r>
            <a:r>
              <a:rPr lang="ko-KR" altLang="en-US" dirty="0"/>
              <a:t>로그인</a:t>
            </a:r>
            <a:r>
              <a:rPr lang="en-US" altLang="ko-KR" dirty="0"/>
              <a:t>,  SMS alert </a:t>
            </a:r>
            <a:r>
              <a:rPr lang="ko-KR" altLang="en-US" dirty="0"/>
              <a:t>기능등을 구현하기 위해 필요한 라이브러리를 선택했습니다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디비는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Mysql + mybatis </a:t>
            </a:r>
            <a:r>
              <a:rPr lang="ko-KR" altLang="en-US" dirty="0"/>
              <a:t>조합을 사용했고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------</a:t>
            </a:r>
          </a:p>
          <a:p>
            <a:endParaRPr lang="en-US" altLang="ko-KR" dirty="0"/>
          </a:p>
          <a:p>
            <a:r>
              <a:rPr lang="ko-KR" altLang="en-US" dirty="0"/>
              <a:t>프론트 </a:t>
            </a:r>
            <a:r>
              <a:rPr lang="en-US" altLang="ko-KR" dirty="0"/>
              <a:t>: node, vue-cli</a:t>
            </a:r>
            <a:r>
              <a:rPr lang="ko-KR" altLang="en-US" dirty="0"/>
              <a:t>로 </a:t>
            </a:r>
            <a:r>
              <a:rPr lang="en-US" altLang="ko-KR" dirty="0"/>
              <a:t>vue </a:t>
            </a:r>
            <a:r>
              <a:rPr lang="ko-KR" altLang="en-US" dirty="0"/>
              <a:t>프젝 생성</a:t>
            </a:r>
          </a:p>
          <a:p>
            <a:r>
              <a:rPr lang="ko-KR" altLang="en-US" dirty="0"/>
              <a:t>채팅 </a:t>
            </a:r>
            <a:r>
              <a:rPr lang="en-US" altLang="ko-KR" dirty="0"/>
              <a:t>: node</a:t>
            </a:r>
            <a:r>
              <a:rPr lang="ko-KR" altLang="en-US" dirty="0"/>
              <a:t>로 </a:t>
            </a:r>
            <a:r>
              <a:rPr lang="en-US" altLang="ko-KR" dirty="0"/>
              <a:t>chat </a:t>
            </a:r>
            <a:r>
              <a:rPr lang="ko-KR" altLang="en-US" dirty="0"/>
              <a:t>프젝 생성</a:t>
            </a:r>
          </a:p>
          <a:p>
            <a:r>
              <a:rPr lang="ko-KR" altLang="en-US" dirty="0"/>
              <a:t>백엔드 </a:t>
            </a:r>
            <a:r>
              <a:rPr lang="en-US" altLang="ko-KR" dirty="0"/>
              <a:t>: java maven </a:t>
            </a:r>
            <a:r>
              <a:rPr lang="ko-KR" altLang="en-US" dirty="0"/>
              <a:t>기반의 </a:t>
            </a:r>
            <a:r>
              <a:rPr lang="en-US" altLang="ko-KR" dirty="0"/>
              <a:t>Spring 4.</a:t>
            </a:r>
            <a:r>
              <a:rPr lang="ko-KR" altLang="en-US" dirty="0"/>
              <a:t>버전 프젝 생성 </a:t>
            </a:r>
          </a:p>
          <a:p>
            <a:r>
              <a:rPr lang="en-US" altLang="ko-KR" dirty="0"/>
              <a:t>Spring </a:t>
            </a:r>
            <a:r>
              <a:rPr lang="ko-KR" altLang="en-US" dirty="0"/>
              <a:t>의존성 </a:t>
            </a:r>
            <a:r>
              <a:rPr lang="en-US" altLang="ko-KR" dirty="0"/>
              <a:t>: DBMS = Mysql, JDBC + Mybatis + DBPC </a:t>
            </a:r>
            <a:r>
              <a:rPr lang="ko-KR" altLang="en-US" dirty="0"/>
              <a:t>이외엔 로직에 필요한 라이브러리들</a:t>
            </a:r>
          </a:p>
          <a:p>
            <a:endParaRPr lang="ko-KR" altLang="en-US" dirty="0"/>
          </a:p>
          <a:p>
            <a:r>
              <a:rPr lang="en-US" altLang="ko-KR" dirty="0"/>
              <a:t>JDBC</a:t>
            </a:r>
            <a:r>
              <a:rPr lang="ko-KR" altLang="en-US" dirty="0"/>
              <a:t>에 종속된 라이브러리가 </a:t>
            </a:r>
            <a:r>
              <a:rPr lang="en-US" altLang="ko-KR" dirty="0"/>
              <a:t>Mybatis</a:t>
            </a:r>
            <a:r>
              <a:rPr lang="ko-KR" altLang="en-US" dirty="0"/>
              <a:t>이며 </a:t>
            </a:r>
            <a:r>
              <a:rPr lang="en-US" altLang="ko-KR" dirty="0"/>
              <a:t>JDBC</a:t>
            </a:r>
            <a:r>
              <a:rPr lang="ko-KR" altLang="en-US" dirty="0"/>
              <a:t>만 사용해도 무관하지만</a:t>
            </a:r>
            <a:r>
              <a:rPr lang="en-US" altLang="ko-KR" dirty="0"/>
              <a:t>, </a:t>
            </a:r>
            <a:r>
              <a:rPr lang="ko-KR" altLang="en-US" dirty="0"/>
              <a:t>쿼리문의 중복</a:t>
            </a:r>
            <a:r>
              <a:rPr lang="en-US" altLang="ko-KR" dirty="0"/>
              <a:t>, </a:t>
            </a:r>
            <a:r>
              <a:rPr lang="ko-KR" altLang="en-US" dirty="0"/>
              <a:t>쿼리문의 관리 등</a:t>
            </a:r>
            <a:r>
              <a:rPr lang="en-US" altLang="ko-KR" dirty="0"/>
              <a:t>.. </a:t>
            </a:r>
            <a:r>
              <a:rPr lang="ko-KR" altLang="en-US" dirty="0"/>
              <a:t>의 목적으로 </a:t>
            </a:r>
            <a:r>
              <a:rPr lang="en-US" altLang="ko-KR" dirty="0"/>
              <a:t>Mybatis</a:t>
            </a:r>
            <a:r>
              <a:rPr lang="ko-KR" altLang="en-US" dirty="0"/>
              <a:t>를 사용</a:t>
            </a:r>
            <a:r>
              <a:rPr lang="en-US" altLang="ko-KR" dirty="0"/>
              <a:t>, JDBC</a:t>
            </a:r>
            <a:r>
              <a:rPr lang="ko-KR" altLang="en-US" dirty="0"/>
              <a:t>가 있어야 </a:t>
            </a:r>
            <a:r>
              <a:rPr lang="en-US" altLang="ko-KR" dirty="0"/>
              <a:t>Mybatis </a:t>
            </a:r>
            <a:r>
              <a:rPr lang="ko-KR" altLang="en-US" dirty="0"/>
              <a:t>사용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Vue + SpringBoot</a:t>
            </a:r>
            <a:r>
              <a:rPr lang="ko-KR" altLang="en-US" dirty="0"/>
              <a:t>가 국룰인데 왜 </a:t>
            </a:r>
            <a:r>
              <a:rPr lang="en-US" altLang="ko-KR" dirty="0"/>
              <a:t>Spring </a:t>
            </a:r>
            <a:r>
              <a:rPr lang="ko-KR" altLang="en-US" dirty="0"/>
              <a:t>사용했냐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실무에서 </a:t>
            </a:r>
            <a:r>
              <a:rPr lang="en-US" altLang="ko-KR" dirty="0"/>
              <a:t>Maven + Spring + Mybatis </a:t>
            </a:r>
            <a:r>
              <a:rPr lang="ko-KR" altLang="en-US" dirty="0"/>
              <a:t>사용을 많이 해서 </a:t>
            </a:r>
            <a:endParaRPr lang="en-US" altLang="ko-KR" dirty="0"/>
          </a:p>
          <a:p>
            <a:r>
              <a:rPr lang="en-US" altLang="ko-KR" dirty="0"/>
              <a:t>-----</a:t>
            </a:r>
          </a:p>
          <a:p>
            <a:endParaRPr lang="en-US" altLang="ko-KR" dirty="0"/>
          </a:p>
          <a:p>
            <a:r>
              <a:rPr lang="ko-KR" altLang="en-US" dirty="0"/>
              <a:t>최종 개발환경 </a:t>
            </a:r>
          </a:p>
          <a:p>
            <a:r>
              <a:rPr lang="ko-KR" altLang="en-US" dirty="0"/>
              <a:t>프론트엔드 </a:t>
            </a:r>
            <a:r>
              <a:rPr lang="en-US" altLang="ko-KR" dirty="0"/>
              <a:t>: Vue.js, Node.js, CSS</a:t>
            </a:r>
          </a:p>
          <a:p>
            <a:r>
              <a:rPr lang="ko-KR" altLang="en-US" dirty="0"/>
              <a:t>채팅서버 </a:t>
            </a:r>
            <a:r>
              <a:rPr lang="en-US" altLang="ko-KR" dirty="0"/>
              <a:t>: Node.js</a:t>
            </a:r>
          </a:p>
          <a:p>
            <a:r>
              <a:rPr lang="ko-KR" altLang="en-US" dirty="0"/>
              <a:t>백엔드 </a:t>
            </a:r>
            <a:r>
              <a:rPr lang="en-US" altLang="ko-KR" dirty="0"/>
              <a:t>: Spring, Maven, Java, JDBC, Mybatis, MySQL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8C149D-3BB3-41B0-8877-5BBC00207923}" type="slidenum">
              <a:rPr lang="ko-KR" altLang="en-US" smtClean="0"/>
              <a:pPr lvl="0">
                <a:defRPr/>
              </a:pPr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100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png"/><Relationship Id="rId21" Type="http://schemas.openxmlformats.org/officeDocument/2006/relationships/image" Target="../media/image39.sv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jfif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jpg"/><Relationship Id="rId10" Type="http://schemas.openxmlformats.org/officeDocument/2006/relationships/image" Target="../media/image42.png"/><Relationship Id="rId4" Type="http://schemas.openxmlformats.org/officeDocument/2006/relationships/image" Target="../media/image53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5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9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2.png"/><Relationship Id="rId4" Type="http://schemas.openxmlformats.org/officeDocument/2006/relationships/image" Target="../media/image90.png"/><Relationship Id="rId9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0089"/>
            <a:ext cx="18288000" cy="4949837"/>
            <a:chOff x="0" y="-47625"/>
            <a:chExt cx="7911505" cy="2141331"/>
          </a:xfrm>
          <a:solidFill>
            <a:srgbClr val="23233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093706"/>
            </a:xfrm>
            <a:custGeom>
              <a:avLst/>
              <a:gdLst/>
              <a:ahLst/>
              <a:cxnLst/>
              <a:rect l="l" t="t" r="r" b="b"/>
              <a:pathLst>
                <a:path w="7911505" h="2093706">
                  <a:moveTo>
                    <a:pt x="0" y="0"/>
                  </a:moveTo>
                  <a:lnTo>
                    <a:pt x="7911505" y="0"/>
                  </a:lnTo>
                  <a:lnTo>
                    <a:pt x="7911505" y="2093706"/>
                  </a:lnTo>
                  <a:lnTo>
                    <a:pt x="0" y="2093706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141331"/>
            </a:xfrm>
            <a:prstGeom prst="rect">
              <a:avLst/>
            </a:prstGeom>
            <a:grpFill/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511794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4853516" y="480309"/>
            <a:ext cx="1956072" cy="1172983"/>
            <a:chOff x="0" y="0"/>
            <a:chExt cx="660400" cy="396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696C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666623" y="5748950"/>
            <a:ext cx="3820434" cy="3775067"/>
          </a:xfrm>
          <a:custGeom>
            <a:avLst/>
            <a:gdLst/>
            <a:ahLst/>
            <a:cxnLst/>
            <a:rect l="l" t="t" r="r" b="b"/>
            <a:pathLst>
              <a:path w="3820434" h="3775067">
                <a:moveTo>
                  <a:pt x="0" y="0"/>
                </a:moveTo>
                <a:lnTo>
                  <a:pt x="3820434" y="0"/>
                </a:lnTo>
                <a:lnTo>
                  <a:pt x="3820434" y="3775067"/>
                </a:lnTo>
                <a:lnTo>
                  <a:pt x="0" y="377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76870" y="4427386"/>
            <a:ext cx="6089197" cy="1044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833"/>
              </a:lnSpc>
            </a:pPr>
            <a:r>
              <a:rPr lang="en-US" sz="8704" spc="-304" dirty="0">
                <a:solidFill>
                  <a:srgbClr val="696CFF"/>
                </a:solidFill>
                <a:ea typeface="Source Han Sans KR Heavy"/>
              </a:rPr>
              <a:t> </a:t>
            </a:r>
            <a:r>
              <a:rPr lang="en-US" sz="8000" spc="-304" dirty="0">
                <a:solidFill>
                  <a:srgbClr val="696CFF"/>
                </a:solidFill>
                <a:ea typeface="Source Han Sans KR Heavy"/>
              </a:rPr>
              <a:t>|</a:t>
            </a:r>
            <a:r>
              <a:rPr lang="en-US" sz="8704" spc="-304" dirty="0">
                <a:solidFill>
                  <a:srgbClr val="696CFF"/>
                </a:solidFill>
                <a:ea typeface="Source Han Sans KR Heavy"/>
              </a:rPr>
              <a:t> </a:t>
            </a:r>
            <a:r>
              <a:rPr lang="ko-KR" altLang="en-US" sz="4000" spc="-304" dirty="0">
                <a:solidFill>
                  <a:srgbClr val="696CFF"/>
                </a:solidFill>
                <a:latin typeface="나눔바른고딕OTF"/>
                <a:ea typeface="Source Han Sans KR Heavy"/>
              </a:rPr>
              <a:t>테더를 다루는 사람들</a:t>
            </a:r>
            <a:endParaRPr lang="en-US" sz="4000" spc="-304" dirty="0">
              <a:solidFill>
                <a:srgbClr val="696CFF"/>
              </a:solidFill>
              <a:latin typeface="나눔바른고딕OTF"/>
              <a:ea typeface="Source Han Sans KR Heav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09501" y="8640093"/>
            <a:ext cx="4457898" cy="70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67"/>
              </a:lnSpc>
            </a:pPr>
            <a:r>
              <a:rPr lang="en-US" altLang="ko-KR" sz="1964" spc="88" dirty="0">
                <a:solidFill>
                  <a:srgbClr val="9193BD"/>
                </a:solidFill>
                <a:ea typeface="Source Han Sans KR Bold"/>
              </a:rPr>
              <a:t>2024-03-29</a:t>
            </a:r>
            <a:br>
              <a:rPr lang="en-US" altLang="ko-KR" sz="1964" spc="88" dirty="0">
                <a:solidFill>
                  <a:srgbClr val="9193BD"/>
                </a:solidFill>
                <a:ea typeface="Source Han Sans KR Bold"/>
              </a:rPr>
            </a:br>
            <a:endParaRPr lang="en-US" altLang="ko-KR" sz="1964" spc="88" dirty="0">
              <a:solidFill>
                <a:srgbClr val="9193BD"/>
              </a:solidFill>
              <a:ea typeface="Source Han Sans KR Bold"/>
            </a:endParaRPr>
          </a:p>
          <a:p>
            <a:pPr>
              <a:lnSpc>
                <a:spcPts val="1767"/>
              </a:lnSpc>
            </a:pPr>
            <a:r>
              <a:rPr lang="ko-KR" altLang="en-US" sz="1964" spc="88" dirty="0">
                <a:solidFill>
                  <a:srgbClr val="9193BD"/>
                </a:solidFill>
                <a:ea typeface="Source Han Sans KR Bold"/>
              </a:rPr>
              <a:t>김민현 손윤제 심나래 유승현 박지영</a:t>
            </a:r>
            <a:r>
              <a:rPr lang="en-US" sz="1964" spc="88" dirty="0">
                <a:solidFill>
                  <a:srgbClr val="9193BD"/>
                </a:solidFill>
                <a:ea typeface="Source Han Sans KR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36253" y="723683"/>
            <a:ext cx="1390597" cy="5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Project</a:t>
            </a:r>
          </a:p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report</a:t>
            </a: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20F0D72A-4D86-405E-8EE7-3487F69AD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325" y="4152900"/>
            <a:ext cx="4863631" cy="13618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Information Architecture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: user story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설계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30" name="Google Shape;297;g284785a2eaf_0_107">
            <a:extLst>
              <a:ext uri="{FF2B5EF4-FFF2-40B4-BE49-F238E27FC236}">
                <a16:creationId xmlns:a16="http://schemas.microsoft.com/office/drawing/2014/main" id="{5AECA6CA-E403-41F0-8B64-6231CF223897}"/>
              </a:ext>
            </a:extLst>
          </p:cNvPr>
          <p:cNvSpPr/>
          <p:nvPr/>
        </p:nvSpPr>
        <p:spPr>
          <a:xfrm>
            <a:off x="1643626" y="6106932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API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1" name="Google Shape;297;g284785a2eaf_0_107">
            <a:extLst>
              <a:ext uri="{FF2B5EF4-FFF2-40B4-BE49-F238E27FC236}">
                <a16:creationId xmlns:a16="http://schemas.microsoft.com/office/drawing/2014/main" id="{9F920DFA-6B28-447E-B8DB-D846667C10D0}"/>
              </a:ext>
            </a:extLst>
          </p:cNvPr>
          <p:cNvSpPr/>
          <p:nvPr/>
        </p:nvSpPr>
        <p:spPr>
          <a:xfrm>
            <a:off x="11486968" y="6105660"/>
            <a:ext cx="1891584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Notification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2" name="Google Shape;297;g284785a2eaf_0_107">
            <a:extLst>
              <a:ext uri="{FF2B5EF4-FFF2-40B4-BE49-F238E27FC236}">
                <a16:creationId xmlns:a16="http://schemas.microsoft.com/office/drawing/2014/main" id="{741EBD52-86A1-4ABA-B347-46F905F78108}"/>
              </a:ext>
            </a:extLst>
          </p:cNvPr>
          <p:cNvSpPr/>
          <p:nvPr/>
        </p:nvSpPr>
        <p:spPr>
          <a:xfrm>
            <a:off x="8207896" y="610566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History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3" name="Google Shape;297;g284785a2eaf_0_107">
            <a:extLst>
              <a:ext uri="{FF2B5EF4-FFF2-40B4-BE49-F238E27FC236}">
                <a16:creationId xmlns:a16="http://schemas.microsoft.com/office/drawing/2014/main" id="{0ACF7F56-0C61-4FC3-BBC5-CCB05F634A3C}"/>
              </a:ext>
            </a:extLst>
          </p:cNvPr>
          <p:cNvSpPr/>
          <p:nvPr/>
        </p:nvSpPr>
        <p:spPr>
          <a:xfrm>
            <a:off x="4922698" y="6109888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Trading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4" name="Google Shape;297;g284785a2eaf_0_107">
            <a:extLst>
              <a:ext uri="{FF2B5EF4-FFF2-40B4-BE49-F238E27FC236}">
                <a16:creationId xmlns:a16="http://schemas.microsoft.com/office/drawing/2014/main" id="{EB649DC6-E0A6-4B66-81C4-0B95BE60C91B}"/>
              </a:ext>
            </a:extLst>
          </p:cNvPr>
          <p:cNvSpPr/>
          <p:nvPr/>
        </p:nvSpPr>
        <p:spPr>
          <a:xfrm>
            <a:off x="14772166" y="610566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Logout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5" name="Google Shape;297;g284785a2eaf_0_107">
            <a:extLst>
              <a:ext uri="{FF2B5EF4-FFF2-40B4-BE49-F238E27FC236}">
                <a16:creationId xmlns:a16="http://schemas.microsoft.com/office/drawing/2014/main" id="{3B8BC9E1-60E9-4E28-B465-9561A7ABFCB7}"/>
              </a:ext>
            </a:extLst>
          </p:cNvPr>
          <p:cNvSpPr/>
          <p:nvPr/>
        </p:nvSpPr>
        <p:spPr>
          <a:xfrm>
            <a:off x="4922698" y="8559724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Order Book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6" name="Google Shape;297;g284785a2eaf_0_107">
            <a:extLst>
              <a:ext uri="{FF2B5EF4-FFF2-40B4-BE49-F238E27FC236}">
                <a16:creationId xmlns:a16="http://schemas.microsoft.com/office/drawing/2014/main" id="{7D7C780C-56EA-4192-AABA-79904FBE98D3}"/>
              </a:ext>
            </a:extLst>
          </p:cNvPr>
          <p:cNvSpPr/>
          <p:nvPr/>
        </p:nvSpPr>
        <p:spPr>
          <a:xfrm>
            <a:off x="4922698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Chart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7" name="Google Shape;297;g284785a2eaf_0_107">
            <a:extLst>
              <a:ext uri="{FF2B5EF4-FFF2-40B4-BE49-F238E27FC236}">
                <a16:creationId xmlns:a16="http://schemas.microsoft.com/office/drawing/2014/main" id="{0DF6425D-DC61-4E2C-A3C0-4519E62E0809}"/>
              </a:ext>
            </a:extLst>
          </p:cNvPr>
          <p:cNvSpPr/>
          <p:nvPr/>
        </p:nvSpPr>
        <p:spPr>
          <a:xfrm>
            <a:off x="14767458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My Page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8" name="Google Shape;297;g284785a2eaf_0_107">
            <a:extLst>
              <a:ext uri="{FF2B5EF4-FFF2-40B4-BE49-F238E27FC236}">
                <a16:creationId xmlns:a16="http://schemas.microsoft.com/office/drawing/2014/main" id="{6210A673-5B99-42C8-AECF-C1B565EC450E}"/>
              </a:ext>
            </a:extLst>
          </p:cNvPr>
          <p:cNvSpPr/>
          <p:nvPr/>
        </p:nvSpPr>
        <p:spPr>
          <a:xfrm>
            <a:off x="11486968" y="7335570"/>
            <a:ext cx="1891584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 b="1" dirty="0">
                <a:solidFill>
                  <a:srgbClr val="1B6282"/>
                </a:solidFill>
                <a:latin typeface="+mj-ea"/>
                <a:ea typeface="+mj-ea"/>
              </a:rPr>
              <a:t>NoticeBoard</a:t>
            </a:r>
            <a:endParaRPr sz="19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9" name="Google Shape;297;g284785a2eaf_0_107">
            <a:extLst>
              <a:ext uri="{FF2B5EF4-FFF2-40B4-BE49-F238E27FC236}">
                <a16:creationId xmlns:a16="http://schemas.microsoft.com/office/drawing/2014/main" id="{4F163DA7-495A-4659-AA2D-5E9C43CFD434}"/>
              </a:ext>
            </a:extLst>
          </p:cNvPr>
          <p:cNvSpPr/>
          <p:nvPr/>
        </p:nvSpPr>
        <p:spPr>
          <a:xfrm>
            <a:off x="8206478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Trade</a:t>
            </a:r>
            <a:b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</a:br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history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0" name="Google Shape;297;g284785a2eaf_0_107">
            <a:extLst>
              <a:ext uri="{FF2B5EF4-FFF2-40B4-BE49-F238E27FC236}">
                <a16:creationId xmlns:a16="http://schemas.microsoft.com/office/drawing/2014/main" id="{7703870B-4327-4760-8E06-18F41F858EC0}"/>
              </a:ext>
            </a:extLst>
          </p:cNvPr>
          <p:cNvSpPr/>
          <p:nvPr/>
        </p:nvSpPr>
        <p:spPr>
          <a:xfrm>
            <a:off x="8234146" y="8559724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Order</a:t>
            </a:r>
            <a:b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</a:br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history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1" name="Google Shape;297;g284785a2eaf_0_107">
            <a:extLst>
              <a:ext uri="{FF2B5EF4-FFF2-40B4-BE49-F238E27FC236}">
                <a16:creationId xmlns:a16="http://schemas.microsoft.com/office/drawing/2014/main" id="{9CC8B5A7-FE99-4FD3-B092-C2E633F3631C}"/>
              </a:ext>
            </a:extLst>
          </p:cNvPr>
          <p:cNvSpPr/>
          <p:nvPr/>
        </p:nvSpPr>
        <p:spPr>
          <a:xfrm>
            <a:off x="1643626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Key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2" name="Google Shape;297;g284785a2eaf_0_107">
            <a:extLst>
              <a:ext uri="{FF2B5EF4-FFF2-40B4-BE49-F238E27FC236}">
                <a16:creationId xmlns:a16="http://schemas.microsoft.com/office/drawing/2014/main" id="{6753AAE2-22E1-49B9-9654-506DF24053D2}"/>
              </a:ext>
            </a:extLst>
          </p:cNvPr>
          <p:cNvSpPr/>
          <p:nvPr/>
        </p:nvSpPr>
        <p:spPr>
          <a:xfrm>
            <a:off x="1600654" y="3759636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로그인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3" name="Google Shape;297;g284785a2eaf_0_107">
            <a:extLst>
              <a:ext uri="{FF2B5EF4-FFF2-40B4-BE49-F238E27FC236}">
                <a16:creationId xmlns:a16="http://schemas.microsoft.com/office/drawing/2014/main" id="{7BDC8416-A900-40E6-90AB-EEABDE9F1155}"/>
              </a:ext>
            </a:extLst>
          </p:cNvPr>
          <p:cNvSpPr/>
          <p:nvPr/>
        </p:nvSpPr>
        <p:spPr>
          <a:xfrm>
            <a:off x="4922698" y="3783644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메인 페이지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36F6790-446B-443A-908A-1E3AAD2CC742}"/>
              </a:ext>
            </a:extLst>
          </p:cNvPr>
          <p:cNvCxnSpPr>
            <a:cxnSpLocks/>
          </p:cNvCxnSpPr>
          <p:nvPr/>
        </p:nvCxnSpPr>
        <p:spPr>
          <a:xfrm>
            <a:off x="3734457" y="4182686"/>
            <a:ext cx="87104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297;g284785a2eaf_0_107">
            <a:extLst>
              <a:ext uri="{FF2B5EF4-FFF2-40B4-BE49-F238E27FC236}">
                <a16:creationId xmlns:a16="http://schemas.microsoft.com/office/drawing/2014/main" id="{CB774F56-AA69-4835-8F00-522B7E414A40}"/>
              </a:ext>
            </a:extLst>
          </p:cNvPr>
          <p:cNvSpPr/>
          <p:nvPr/>
        </p:nvSpPr>
        <p:spPr>
          <a:xfrm>
            <a:off x="1600654" y="2139213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회원가입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C9465F8-D09B-43D4-962A-666F24B420A5}"/>
              </a:ext>
            </a:extLst>
          </p:cNvPr>
          <p:cNvCxnSpPr>
            <a:cxnSpLocks/>
          </p:cNvCxnSpPr>
          <p:nvPr/>
        </p:nvCxnSpPr>
        <p:spPr>
          <a:xfrm>
            <a:off x="2525942" y="3162300"/>
            <a:ext cx="0" cy="46615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C5A275-6C7B-48AB-9829-2A210F1AAD62}"/>
              </a:ext>
            </a:extLst>
          </p:cNvPr>
          <p:cNvCxnSpPr>
            <a:cxnSpLocks/>
          </p:cNvCxnSpPr>
          <p:nvPr/>
        </p:nvCxnSpPr>
        <p:spPr>
          <a:xfrm>
            <a:off x="2525942" y="5270924"/>
            <a:ext cx="13177620" cy="478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53D8463-DBA9-4F9D-A8AF-352A5906D3BA}"/>
              </a:ext>
            </a:extLst>
          </p:cNvPr>
          <p:cNvCxnSpPr>
            <a:cxnSpLocks/>
          </p:cNvCxnSpPr>
          <p:nvPr/>
        </p:nvCxnSpPr>
        <p:spPr>
          <a:xfrm>
            <a:off x="5887300" y="4855468"/>
            <a:ext cx="0" cy="1043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1A5D68E-51A7-4FD5-9927-2330EB4B4DA3}"/>
              </a:ext>
            </a:extLst>
          </p:cNvPr>
          <p:cNvCxnSpPr>
            <a:cxnSpLocks/>
          </p:cNvCxnSpPr>
          <p:nvPr/>
        </p:nvCxnSpPr>
        <p:spPr>
          <a:xfrm>
            <a:off x="2542544" y="5256208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0EDB468-939E-47D9-B35D-605432053914}"/>
              </a:ext>
            </a:extLst>
          </p:cNvPr>
          <p:cNvCxnSpPr>
            <a:cxnSpLocks/>
          </p:cNvCxnSpPr>
          <p:nvPr/>
        </p:nvCxnSpPr>
        <p:spPr>
          <a:xfrm>
            <a:off x="9142018" y="5289301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3854E31-B2EB-4415-9CAF-4ADE12BF4D5A}"/>
              </a:ext>
            </a:extLst>
          </p:cNvPr>
          <p:cNvCxnSpPr>
            <a:cxnSpLocks/>
          </p:cNvCxnSpPr>
          <p:nvPr/>
        </p:nvCxnSpPr>
        <p:spPr>
          <a:xfrm>
            <a:off x="12414946" y="5293163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785CD07-234D-46E4-B8C4-EAB1CD95EA92}"/>
              </a:ext>
            </a:extLst>
          </p:cNvPr>
          <p:cNvCxnSpPr>
            <a:cxnSpLocks/>
          </p:cNvCxnSpPr>
          <p:nvPr/>
        </p:nvCxnSpPr>
        <p:spPr>
          <a:xfrm>
            <a:off x="15702998" y="5299766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297;g284785a2eaf_0_107">
            <a:extLst>
              <a:ext uri="{FF2B5EF4-FFF2-40B4-BE49-F238E27FC236}">
                <a16:creationId xmlns:a16="http://schemas.microsoft.com/office/drawing/2014/main" id="{E466E34F-2475-4E6B-B9E3-DFB8807B0F51}"/>
              </a:ext>
            </a:extLst>
          </p:cNvPr>
          <p:cNvSpPr/>
          <p:nvPr/>
        </p:nvSpPr>
        <p:spPr>
          <a:xfrm>
            <a:off x="11469154" y="8559724"/>
            <a:ext cx="1891584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 b="1" dirty="0">
                <a:solidFill>
                  <a:srgbClr val="1B6282"/>
                </a:solidFill>
                <a:latin typeface="+mj-ea"/>
                <a:ea typeface="+mj-ea"/>
              </a:rPr>
              <a:t>InfoBoard</a:t>
            </a:r>
            <a:endParaRPr sz="19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A85185C-1D40-4C0D-8731-00AD0DBB769E}"/>
              </a:ext>
            </a:extLst>
          </p:cNvPr>
          <p:cNvCxnSpPr>
            <a:cxnSpLocks/>
          </p:cNvCxnSpPr>
          <p:nvPr/>
        </p:nvCxnSpPr>
        <p:spPr>
          <a:xfrm>
            <a:off x="3734457" y="2552700"/>
            <a:ext cx="87104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oogle Shape;297;g284785a2eaf_0_107">
            <a:extLst>
              <a:ext uri="{FF2B5EF4-FFF2-40B4-BE49-F238E27FC236}">
                <a16:creationId xmlns:a16="http://schemas.microsoft.com/office/drawing/2014/main" id="{68BA8427-A975-4917-970C-326F99AC6971}"/>
              </a:ext>
            </a:extLst>
          </p:cNvPr>
          <p:cNvSpPr/>
          <p:nvPr/>
        </p:nvSpPr>
        <p:spPr>
          <a:xfrm>
            <a:off x="4867094" y="2141011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Admin 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관리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2820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Information Architecture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: site map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설계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2CF53D-5640-415B-B3B5-0E7C00FCBD05}"/>
              </a:ext>
            </a:extLst>
          </p:cNvPr>
          <p:cNvSpPr txBox="1"/>
          <p:nvPr/>
        </p:nvSpPr>
        <p:spPr>
          <a:xfrm>
            <a:off x="2555510" y="3940850"/>
            <a:ext cx="2448272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문자 인증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QR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코드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975C2C-D8B9-423E-8514-5E624F72198E}"/>
              </a:ext>
            </a:extLst>
          </p:cNvPr>
          <p:cNvSpPr txBox="1"/>
          <p:nvPr/>
        </p:nvSpPr>
        <p:spPr>
          <a:xfrm>
            <a:off x="5759159" y="3939430"/>
            <a:ext cx="3346640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총 금액 현황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실시간 채팅창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메시지 알림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1F6164E-8D66-4797-809C-46D246D55D51}"/>
              </a:ext>
            </a:extLst>
          </p:cNvPr>
          <p:cNvSpPr txBox="1"/>
          <p:nvPr/>
        </p:nvSpPr>
        <p:spPr>
          <a:xfrm>
            <a:off x="9228932" y="3939430"/>
            <a:ext cx="3871296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티커 위젯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실시간 차트 제공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분석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7E5203-048A-4F41-932A-F169DA2CA346}"/>
              </a:ext>
            </a:extLst>
          </p:cNvPr>
          <p:cNvSpPr txBox="1"/>
          <p:nvPr/>
        </p:nvSpPr>
        <p:spPr>
          <a:xfrm>
            <a:off x="13138168" y="3938381"/>
            <a:ext cx="3617536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Key, Secret Key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등록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수정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F0F035-2F30-4124-9606-D71BBBB3B1BF}"/>
              </a:ext>
            </a:extLst>
          </p:cNvPr>
          <p:cNvSpPr txBox="1"/>
          <p:nvPr/>
        </p:nvSpPr>
        <p:spPr>
          <a:xfrm>
            <a:off x="13273616" y="7260287"/>
            <a:ext cx="3346640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회원 관리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공지사항 관리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게시물 접근권한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EA667F5-CA05-4F87-948C-B2B54EAADC1B}"/>
              </a:ext>
            </a:extLst>
          </p:cNvPr>
          <p:cNvSpPr txBox="1"/>
          <p:nvPr/>
        </p:nvSpPr>
        <p:spPr>
          <a:xfrm>
            <a:off x="9411996" y="7261281"/>
            <a:ext cx="3346640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 목록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검색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상세보기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 수정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 삭제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페이징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댓글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EBA0CA-9C1D-46BB-AA90-0B20553A0BE2}"/>
              </a:ext>
            </a:extLst>
          </p:cNvPr>
          <p:cNvSpPr txBox="1"/>
          <p:nvPr/>
        </p:nvSpPr>
        <p:spPr>
          <a:xfrm>
            <a:off x="5759159" y="7260287"/>
            <a:ext cx="3346640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거래내역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주문내역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99CD37-8CDD-4090-9F00-A0D4A06F7F8C}"/>
              </a:ext>
            </a:extLst>
          </p:cNvPr>
          <p:cNvSpPr txBox="1"/>
          <p:nvPr/>
        </p:nvSpPr>
        <p:spPr>
          <a:xfrm>
            <a:off x="2100270" y="7260287"/>
            <a:ext cx="3346640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Strategy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Strategy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SMS Alert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0FAE16-44BB-4A05-B11F-9A7E1FEDF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42" y="2279475"/>
            <a:ext cx="1872208" cy="1458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C71138-AD73-4270-8FC5-95E34A20DD2F}"/>
              </a:ext>
            </a:extLst>
          </p:cNvPr>
          <p:cNvSpPr txBox="1"/>
          <p:nvPr/>
        </p:nvSpPr>
        <p:spPr>
          <a:xfrm>
            <a:off x="3269730" y="273586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9918A3-F7D1-413A-ABE5-9B2A25EC2906}"/>
              </a:ext>
            </a:extLst>
          </p:cNvPr>
          <p:cNvSpPr txBox="1"/>
          <p:nvPr/>
        </p:nvSpPr>
        <p:spPr>
          <a:xfrm>
            <a:off x="3341065" y="31904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로그인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CC88A5A-3425-4F96-99B6-824B81FF8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77" y="2272547"/>
            <a:ext cx="1872208" cy="14587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304278-9017-4904-A561-5A21C4B565C3}"/>
              </a:ext>
            </a:extLst>
          </p:cNvPr>
          <p:cNvSpPr txBox="1"/>
          <p:nvPr/>
        </p:nvSpPr>
        <p:spPr>
          <a:xfrm>
            <a:off x="6872830" y="2726458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C8F3FE-D79D-4D24-9670-DE63EC69A4B3}"/>
              </a:ext>
            </a:extLst>
          </p:cNvPr>
          <p:cNvSpPr txBox="1"/>
          <p:nvPr/>
        </p:nvSpPr>
        <p:spPr>
          <a:xfrm>
            <a:off x="7109315" y="3183545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헤더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9E2CDC4-A382-4B22-8443-3C7EBFDF8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212" y="2302011"/>
            <a:ext cx="1872208" cy="14587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E1B2C79-0E29-4231-9A36-F25E6DBB3CD9}"/>
              </a:ext>
            </a:extLst>
          </p:cNvPr>
          <p:cNvSpPr txBox="1"/>
          <p:nvPr/>
        </p:nvSpPr>
        <p:spPr>
          <a:xfrm>
            <a:off x="10668000" y="2735869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8B188A-1727-4BED-88F7-09C3D87F2213}"/>
              </a:ext>
            </a:extLst>
          </p:cNvPr>
          <p:cNvSpPr txBox="1"/>
          <p:nvPr/>
        </p:nvSpPr>
        <p:spPr>
          <a:xfrm>
            <a:off x="10762150" y="3213009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메인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8D0463B-0CEE-4BB7-91C5-17A52EE8B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835" y="2300758"/>
            <a:ext cx="1872208" cy="145876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F2153CB-9A5E-403F-9DCF-69E1B8264A9B}"/>
              </a:ext>
            </a:extLst>
          </p:cNvPr>
          <p:cNvSpPr txBox="1"/>
          <p:nvPr/>
        </p:nvSpPr>
        <p:spPr>
          <a:xfrm>
            <a:off x="14598123" y="2735868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04CB35-45D2-455B-B7AE-CB33D313AC21}"/>
              </a:ext>
            </a:extLst>
          </p:cNvPr>
          <p:cNvSpPr txBox="1"/>
          <p:nvPr/>
        </p:nvSpPr>
        <p:spPr>
          <a:xfrm>
            <a:off x="14476298" y="321175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키 관리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7F3D84D-9927-4C6F-9463-05EA6D96C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42" y="5636516"/>
            <a:ext cx="1872208" cy="145876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41E69-0250-4CCE-B3CE-892AE8323F7A}"/>
              </a:ext>
            </a:extLst>
          </p:cNvPr>
          <p:cNvSpPr txBox="1"/>
          <p:nvPr/>
        </p:nvSpPr>
        <p:spPr>
          <a:xfrm>
            <a:off x="3131168" y="6135065"/>
            <a:ext cx="1294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Trading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B68437-24F4-4E95-A570-64E43A1D5E6F}"/>
              </a:ext>
            </a:extLst>
          </p:cNvPr>
          <p:cNvSpPr txBox="1"/>
          <p:nvPr/>
        </p:nvSpPr>
        <p:spPr>
          <a:xfrm>
            <a:off x="3450424" y="6596541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거래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9389C0C-6D04-4156-A946-83085D1BB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950" y="5641448"/>
            <a:ext cx="1872208" cy="145876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AF7F909-4FC8-4BB2-A297-C825C2B50C7C}"/>
              </a:ext>
            </a:extLst>
          </p:cNvPr>
          <p:cNvSpPr txBox="1"/>
          <p:nvPr/>
        </p:nvSpPr>
        <p:spPr>
          <a:xfrm>
            <a:off x="6864815" y="6135065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5F916A-94B4-45B6-AA94-B7E303B2A7E9}"/>
              </a:ext>
            </a:extLst>
          </p:cNvPr>
          <p:cNvSpPr txBox="1"/>
          <p:nvPr/>
        </p:nvSpPr>
        <p:spPr>
          <a:xfrm>
            <a:off x="7106888" y="660264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기록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F475CB7-B608-4F6E-999C-0DA1550B0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268" y="5636516"/>
            <a:ext cx="1872208" cy="145876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9FC3BCA-42C4-44A6-8F2F-C17D5020994A}"/>
              </a:ext>
            </a:extLst>
          </p:cNvPr>
          <p:cNvSpPr txBox="1"/>
          <p:nvPr/>
        </p:nvSpPr>
        <p:spPr>
          <a:xfrm>
            <a:off x="10193967" y="6135065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Notification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B99487-B0F2-4C18-8087-85639CAC58A6}"/>
              </a:ext>
            </a:extLst>
          </p:cNvPr>
          <p:cNvSpPr txBox="1"/>
          <p:nvPr/>
        </p:nvSpPr>
        <p:spPr>
          <a:xfrm>
            <a:off x="10351784" y="659654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공지 및 정보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D5D6383-B040-4F1B-8D98-B2B8BC03D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33" y="5635345"/>
            <a:ext cx="1872208" cy="145876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3DF22E3-9AA7-41A5-A415-862289297489}"/>
              </a:ext>
            </a:extLst>
          </p:cNvPr>
          <p:cNvSpPr txBox="1"/>
          <p:nvPr/>
        </p:nvSpPr>
        <p:spPr>
          <a:xfrm>
            <a:off x="14391698" y="6128962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1ABFB8-8612-4BEA-8AE9-1B445C3DB8A7}"/>
              </a:ext>
            </a:extLst>
          </p:cNvPr>
          <p:cNvSpPr txBox="1"/>
          <p:nvPr/>
        </p:nvSpPr>
        <p:spPr>
          <a:xfrm>
            <a:off x="14518357" y="659654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382082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ERD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설계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FDD27D-E3D9-D4B6-5095-F89986ED4978}"/>
              </a:ext>
            </a:extLst>
          </p:cNvPr>
          <p:cNvGraphicFramePr>
            <a:graphicFrameLocks noGrp="1"/>
          </p:cNvGraphicFramePr>
          <p:nvPr/>
        </p:nvGraphicFramePr>
        <p:xfrm>
          <a:off x="12428016" y="5560354"/>
          <a:ext cx="3600000" cy="15120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68974519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074339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8113699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160523476"/>
                    </a:ext>
                  </a:extLst>
                </a:gridCol>
              </a:tblGrid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Api_key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B4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64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Api </a:t>
                      </a:r>
                      <a:r>
                        <a:rPr lang="ko-KR" altLang="en-US" sz="800" dirty="0"/>
                        <a:t>번호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no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PK</a:t>
                      </a:r>
                    </a:p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474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사용자 작성키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insert_api_key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2333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Api </a:t>
                      </a:r>
                      <a:r>
                        <a:rPr lang="ko-KR" altLang="en-US" sz="800" dirty="0"/>
                        <a:t>시크릿 키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insert_api_secret_key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Null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75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6E716A3-8732-54E0-FF8C-20BC970D128C}"/>
              </a:ext>
            </a:extLst>
          </p:cNvPr>
          <p:cNvGraphicFramePr>
            <a:graphicFrameLocks noGrp="1"/>
          </p:cNvGraphicFramePr>
          <p:nvPr/>
        </p:nvGraphicFramePr>
        <p:xfrm>
          <a:off x="12423016" y="7705547"/>
          <a:ext cx="3600000" cy="2388819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68974519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074339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8113699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160523476"/>
                    </a:ext>
                  </a:extLst>
                </a:gridCol>
              </a:tblGrid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Reply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B4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6467"/>
                  </a:ext>
                </a:extLst>
              </a:tr>
              <a:tr h="30905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no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PK</a:t>
                      </a:r>
                    </a:p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47401"/>
                  </a:ext>
                </a:extLst>
              </a:tr>
              <a:tr h="2804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게시글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info_no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23331"/>
                  </a:ext>
                </a:extLst>
              </a:tr>
              <a:tr h="30905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사용자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user_no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754"/>
                  </a:ext>
                </a:extLst>
              </a:tr>
              <a:tr h="3090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내용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content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VARCHAR(1000)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768216"/>
                  </a:ext>
                </a:extLst>
              </a:tr>
              <a:tr h="3090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날짜</a:t>
                      </a:r>
                      <a:r>
                        <a:rPr lang="en-US" altLang="ko-Kore-KR" sz="800" dirty="0"/>
                        <a:t>/</a:t>
                      </a:r>
                      <a:r>
                        <a:rPr lang="ko-KR" altLang="en-US" sz="800" dirty="0"/>
                        <a:t>시간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reg_date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TIMESTAMP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10216"/>
                  </a:ext>
                </a:extLst>
              </a:tr>
              <a:tr h="3090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좋아요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like_count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0872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CDCAC04-2EC3-1041-2D08-10196E79BE01}"/>
              </a:ext>
            </a:extLst>
          </p:cNvPr>
          <p:cNvGraphicFramePr>
            <a:graphicFrameLocks noGrp="1"/>
          </p:cNvGraphicFramePr>
          <p:nvPr/>
        </p:nvGraphicFramePr>
        <p:xfrm>
          <a:off x="1976201" y="1782789"/>
          <a:ext cx="3600000" cy="3763707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68974519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074339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8113699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160523476"/>
                    </a:ext>
                  </a:extLst>
                </a:gridCol>
              </a:tblGrid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050" dirty="0"/>
                        <a:t>personal_</a:t>
                      </a:r>
                      <a:r>
                        <a:rPr lang="en-US" altLang="ko-Kore-KR" sz="1200" dirty="0"/>
                        <a:t>trade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B4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6467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주문 번호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no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BIGINT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PK</a:t>
                      </a:r>
                    </a:p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47401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사용자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user_no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23331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체결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order_id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754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주문</a:t>
                      </a:r>
                      <a:r>
                        <a:rPr lang="ko-KR" altLang="en-US" sz="800" dirty="0"/>
                        <a:t> 시간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trade_date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TIMESTAMP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768216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체결 시간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order_date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TIMESTAMP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10216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손실</a:t>
                      </a:r>
                      <a:r>
                        <a:rPr lang="ko-KR" altLang="en-US" sz="800" dirty="0"/>
                        <a:t> 청산 가격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low_price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08724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손실</a:t>
                      </a:r>
                      <a:r>
                        <a:rPr lang="ko-KR" altLang="en-US" sz="800" dirty="0"/>
                        <a:t> 청산 수량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low_count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44228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이득</a:t>
                      </a:r>
                      <a:r>
                        <a:rPr lang="ko-KR" altLang="en-US" sz="800" dirty="0"/>
                        <a:t> 청산 가격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hight_price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914172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이득</a:t>
                      </a:r>
                      <a:r>
                        <a:rPr lang="ko-KR" altLang="en-US" sz="800" dirty="0"/>
                        <a:t> 청산 수량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hight_count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93937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상태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status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58481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F87CB4B-D9D5-5A28-D46D-A2F276465A45}"/>
              </a:ext>
            </a:extLst>
          </p:cNvPr>
          <p:cNvGraphicFramePr>
            <a:graphicFrameLocks noGrp="1"/>
          </p:cNvGraphicFramePr>
          <p:nvPr/>
        </p:nvGraphicFramePr>
        <p:xfrm>
          <a:off x="12423016" y="1782789"/>
          <a:ext cx="3600000" cy="295442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68974519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074339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8113699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160523476"/>
                    </a:ext>
                  </a:extLst>
                </a:gridCol>
              </a:tblGrid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Noticeboard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B4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6467"/>
                  </a:ext>
                </a:extLst>
              </a:tr>
              <a:tr h="3644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게시글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no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PK</a:t>
                      </a:r>
                    </a:p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47401"/>
                  </a:ext>
                </a:extLst>
              </a:tr>
              <a:tr h="30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제목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title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23331"/>
                  </a:ext>
                </a:extLst>
              </a:tr>
              <a:tr h="30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작성자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writer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754"/>
                  </a:ext>
                </a:extLst>
              </a:tr>
              <a:tr h="30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내용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content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VARCHAR(1000)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768216"/>
                  </a:ext>
                </a:extLst>
              </a:tr>
              <a:tr h="30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작성 시간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reg_date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TIMESTAMP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10216"/>
                  </a:ext>
                </a:extLst>
              </a:tr>
              <a:tr h="30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조회수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read_count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08724"/>
                  </a:ext>
                </a:extLst>
              </a:tr>
              <a:tr h="30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좋아요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like_count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44228"/>
                  </a:ext>
                </a:extLst>
              </a:tr>
              <a:tr h="30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종류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boardtype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91417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9E3D18A-4846-9D62-7F14-167BF603AE69}"/>
              </a:ext>
            </a:extLst>
          </p:cNvPr>
          <p:cNvGraphicFramePr>
            <a:graphicFrameLocks noGrp="1"/>
          </p:cNvGraphicFramePr>
          <p:nvPr/>
        </p:nvGraphicFramePr>
        <p:xfrm>
          <a:off x="1976203" y="6218225"/>
          <a:ext cx="3600000" cy="3731127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68974519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074339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8113699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160523476"/>
                    </a:ext>
                  </a:extLst>
                </a:gridCol>
              </a:tblGrid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050" dirty="0"/>
                        <a:t>kimchi_trade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B4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6467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거래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no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PK</a:t>
                      </a:r>
                    </a:p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47401"/>
                  </a:ext>
                </a:extLst>
              </a:tr>
              <a:tr h="281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사용자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user_no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23331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주문 아이디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order_id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754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거래 날짜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trade_date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TIMESTAMP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768216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주문 시간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order_date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TIMESTAMP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10216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프리미엄 </a:t>
                      </a:r>
                      <a:endParaRPr lang="en-US" altLang="ko-KR" sz="800" dirty="0"/>
                    </a:p>
                    <a:p>
                      <a:pPr algn="ctr"/>
                      <a:r>
                        <a:rPr lang="ko-KR" altLang="en-US" sz="800" dirty="0"/>
                        <a:t>매수 퍼센트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trade_bid_persent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08724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프리미엄 </a:t>
                      </a:r>
                      <a:endParaRPr lang="en-US" altLang="ko-KR" sz="800" dirty="0"/>
                    </a:p>
                    <a:p>
                      <a:pPr algn="ctr"/>
                      <a:r>
                        <a:rPr lang="ko-KR" altLang="en-US" sz="800" dirty="0"/>
                        <a:t>매수 수량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trade_bid_count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44228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프리미엄 </a:t>
                      </a:r>
                      <a:endParaRPr lang="en-US" altLang="ko-KR" sz="800" dirty="0"/>
                    </a:p>
                    <a:p>
                      <a:pPr algn="ctr"/>
                      <a:r>
                        <a:rPr lang="ko-KR" altLang="en-US" sz="800" dirty="0"/>
                        <a:t>매도 퍼센트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trade_ask_persent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914172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프리미엄</a:t>
                      </a:r>
                      <a:endParaRPr lang="en-US" altLang="ko-KR" sz="800" dirty="0"/>
                    </a:p>
                    <a:p>
                      <a:pPr algn="ctr"/>
                      <a:r>
                        <a:rPr lang="ko-KR" altLang="en-US" sz="800" dirty="0"/>
                        <a:t>매도 수량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trade_ask_count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44414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거래</a:t>
                      </a:r>
                      <a:r>
                        <a:rPr lang="ko-KR" altLang="en-US" sz="800" dirty="0"/>
                        <a:t> 상태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trade_status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101664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164167-3098-64E8-0392-8B102A3EC1C7}"/>
              </a:ext>
            </a:extLst>
          </p:cNvPr>
          <p:cNvGraphicFramePr>
            <a:graphicFrameLocks noGrp="1"/>
          </p:cNvGraphicFramePr>
          <p:nvPr/>
        </p:nvGraphicFramePr>
        <p:xfrm>
          <a:off x="7202108" y="1782789"/>
          <a:ext cx="3600000" cy="37848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68974519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074339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8113699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160523476"/>
                    </a:ext>
                  </a:extLst>
                </a:gridCol>
              </a:tblGrid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050" dirty="0"/>
                        <a:t>User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B9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646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번호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no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PK</a:t>
                      </a:r>
                    </a:p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474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아이디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id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VARCHAR(20)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2333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비밀번호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pw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VARCHAR(20)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75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전화번호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ph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VARCHAR(11)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76821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이메일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mail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1021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커넥트키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c_key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VARCHAR(200)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0872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시크릿키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s_key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VARCHAR(200)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4422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키 등록 여부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key_yn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91417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관리자 여부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ad_yn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4441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아이피 주소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ip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101664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25AE3CB-2265-CC1B-664F-C2D6C9DCCFC0}"/>
              </a:ext>
            </a:extLst>
          </p:cNvPr>
          <p:cNvGraphicFramePr>
            <a:graphicFrameLocks noGrp="1"/>
          </p:cNvGraphicFramePr>
          <p:nvPr/>
        </p:nvGraphicFramePr>
        <p:xfrm>
          <a:off x="7202108" y="6644846"/>
          <a:ext cx="3600000" cy="344952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68974519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074339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8113699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160523476"/>
                    </a:ext>
                  </a:extLst>
                </a:gridCol>
              </a:tblGrid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Infoboard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B4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646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게시글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no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PK</a:t>
                      </a:r>
                    </a:p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474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제목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title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2333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작성자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writer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75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내용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content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VARCHAR(1000)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76821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작성 시간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reg_date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TIMESTAMP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1021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조회수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read_count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0872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좋아요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like_count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4422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종류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boardtype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91417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URL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url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VARCHAR(1000)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526742"/>
                  </a:ext>
                </a:extLst>
              </a:tr>
            </a:tbl>
          </a:graphicData>
        </a:graphic>
      </p:graphicFrame>
      <p:sp>
        <p:nvSpPr>
          <p:cNvPr id="36" name="Google Shape;297;g284785a2eaf_0_107">
            <a:extLst>
              <a:ext uri="{FF2B5EF4-FFF2-40B4-BE49-F238E27FC236}">
                <a16:creationId xmlns:a16="http://schemas.microsoft.com/office/drawing/2014/main" id="{7B7B4AEC-FFC5-C6E4-0B38-C5D56434EC51}"/>
              </a:ext>
            </a:extLst>
          </p:cNvPr>
          <p:cNvSpPr/>
          <p:nvPr/>
        </p:nvSpPr>
        <p:spPr>
          <a:xfrm>
            <a:off x="1976200" y="1477965"/>
            <a:ext cx="3599999" cy="4191000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50B9F8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7" name="Google Shape;297;g284785a2eaf_0_107">
            <a:extLst>
              <a:ext uri="{FF2B5EF4-FFF2-40B4-BE49-F238E27FC236}">
                <a16:creationId xmlns:a16="http://schemas.microsoft.com/office/drawing/2014/main" id="{4756C27B-0725-B733-48A4-A3F51881C00D}"/>
              </a:ext>
            </a:extLst>
          </p:cNvPr>
          <p:cNvSpPr/>
          <p:nvPr/>
        </p:nvSpPr>
        <p:spPr>
          <a:xfrm>
            <a:off x="1976200" y="5970379"/>
            <a:ext cx="3599999" cy="4191000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50B9F8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38" name="직선 연결선 34">
            <a:extLst>
              <a:ext uri="{FF2B5EF4-FFF2-40B4-BE49-F238E27FC236}">
                <a16:creationId xmlns:a16="http://schemas.microsoft.com/office/drawing/2014/main" id="{14919470-A52E-954A-5942-8C296B6D8729}"/>
              </a:ext>
            </a:extLst>
          </p:cNvPr>
          <p:cNvCxnSpPr>
            <a:cxnSpLocks/>
          </p:cNvCxnSpPr>
          <p:nvPr/>
        </p:nvCxnSpPr>
        <p:spPr>
          <a:xfrm flipH="1">
            <a:off x="5576199" y="3695700"/>
            <a:ext cx="1631222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297;g284785a2eaf_0_107">
            <a:extLst>
              <a:ext uri="{FF2B5EF4-FFF2-40B4-BE49-F238E27FC236}">
                <a16:creationId xmlns:a16="http://schemas.microsoft.com/office/drawing/2014/main" id="{F8B46260-F9DF-9831-AE0D-33BF7BF3DF5D}"/>
              </a:ext>
            </a:extLst>
          </p:cNvPr>
          <p:cNvSpPr/>
          <p:nvPr/>
        </p:nvSpPr>
        <p:spPr>
          <a:xfrm>
            <a:off x="7202109" y="1477965"/>
            <a:ext cx="3599999" cy="4190997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50B9F8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1" name="Google Shape;297;g284785a2eaf_0_107">
            <a:extLst>
              <a:ext uri="{FF2B5EF4-FFF2-40B4-BE49-F238E27FC236}">
                <a16:creationId xmlns:a16="http://schemas.microsoft.com/office/drawing/2014/main" id="{82E461EE-4171-98AD-FB5C-B0A7D83A0EE4}"/>
              </a:ext>
            </a:extLst>
          </p:cNvPr>
          <p:cNvSpPr/>
          <p:nvPr/>
        </p:nvSpPr>
        <p:spPr>
          <a:xfrm>
            <a:off x="7202109" y="6366223"/>
            <a:ext cx="3599999" cy="3795155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50B9F8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2" name="Google Shape;297;g284785a2eaf_0_107">
            <a:extLst>
              <a:ext uri="{FF2B5EF4-FFF2-40B4-BE49-F238E27FC236}">
                <a16:creationId xmlns:a16="http://schemas.microsoft.com/office/drawing/2014/main" id="{067CC495-3B3F-BE6E-980C-9BE1C96D4F1F}"/>
              </a:ext>
            </a:extLst>
          </p:cNvPr>
          <p:cNvSpPr/>
          <p:nvPr/>
        </p:nvSpPr>
        <p:spPr>
          <a:xfrm>
            <a:off x="12423017" y="1477965"/>
            <a:ext cx="3599999" cy="3449196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50B9F8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3" name="Google Shape;297;g284785a2eaf_0_107">
            <a:extLst>
              <a:ext uri="{FF2B5EF4-FFF2-40B4-BE49-F238E27FC236}">
                <a16:creationId xmlns:a16="http://schemas.microsoft.com/office/drawing/2014/main" id="{853D43AE-C1EB-5905-E5ED-9B673E878389}"/>
              </a:ext>
            </a:extLst>
          </p:cNvPr>
          <p:cNvSpPr/>
          <p:nvPr/>
        </p:nvSpPr>
        <p:spPr>
          <a:xfrm>
            <a:off x="12417229" y="5229488"/>
            <a:ext cx="3599999" cy="1926706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50B9F8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4" name="Google Shape;297;g284785a2eaf_0_107">
            <a:extLst>
              <a:ext uri="{FF2B5EF4-FFF2-40B4-BE49-F238E27FC236}">
                <a16:creationId xmlns:a16="http://schemas.microsoft.com/office/drawing/2014/main" id="{9B467831-831E-A9B2-FEEF-743BC0AD8607}"/>
              </a:ext>
            </a:extLst>
          </p:cNvPr>
          <p:cNvSpPr/>
          <p:nvPr/>
        </p:nvSpPr>
        <p:spPr>
          <a:xfrm>
            <a:off x="12419158" y="7458522"/>
            <a:ext cx="3599999" cy="2702857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50B9F8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58" name="직선 연결선 34">
            <a:extLst>
              <a:ext uri="{FF2B5EF4-FFF2-40B4-BE49-F238E27FC236}">
                <a16:creationId xmlns:a16="http://schemas.microsoft.com/office/drawing/2014/main" id="{D8F22F4C-E6CC-69F7-7FFD-077E10E05983}"/>
              </a:ext>
            </a:extLst>
          </p:cNvPr>
          <p:cNvCxnSpPr>
            <a:cxnSpLocks/>
          </p:cNvCxnSpPr>
          <p:nvPr/>
        </p:nvCxnSpPr>
        <p:spPr>
          <a:xfrm flipH="1">
            <a:off x="10815118" y="3678382"/>
            <a:ext cx="1631222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34">
            <a:extLst>
              <a:ext uri="{FF2B5EF4-FFF2-40B4-BE49-F238E27FC236}">
                <a16:creationId xmlns:a16="http://schemas.microsoft.com/office/drawing/2014/main" id="{4AEF7FD0-0697-74FA-2270-3527D198D83D}"/>
              </a:ext>
            </a:extLst>
          </p:cNvPr>
          <p:cNvCxnSpPr>
            <a:cxnSpLocks/>
          </p:cNvCxnSpPr>
          <p:nvPr/>
        </p:nvCxnSpPr>
        <p:spPr>
          <a:xfrm flipH="1">
            <a:off x="5570886" y="8039100"/>
            <a:ext cx="906114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34">
            <a:extLst>
              <a:ext uri="{FF2B5EF4-FFF2-40B4-BE49-F238E27FC236}">
                <a16:creationId xmlns:a16="http://schemas.microsoft.com/office/drawing/2014/main" id="{D469C980-F197-91A4-31EB-DC011520BC2B}"/>
              </a:ext>
            </a:extLst>
          </p:cNvPr>
          <p:cNvCxnSpPr>
            <a:cxnSpLocks/>
          </p:cNvCxnSpPr>
          <p:nvPr/>
        </p:nvCxnSpPr>
        <p:spPr>
          <a:xfrm flipH="1">
            <a:off x="6464504" y="6017592"/>
            <a:ext cx="5816" cy="202150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34">
            <a:extLst>
              <a:ext uri="{FF2B5EF4-FFF2-40B4-BE49-F238E27FC236}">
                <a16:creationId xmlns:a16="http://schemas.microsoft.com/office/drawing/2014/main" id="{E843E0E0-D62E-BD3C-5331-6CB4900B13BB}"/>
              </a:ext>
            </a:extLst>
          </p:cNvPr>
          <p:cNvCxnSpPr>
            <a:cxnSpLocks/>
          </p:cNvCxnSpPr>
          <p:nvPr/>
        </p:nvCxnSpPr>
        <p:spPr>
          <a:xfrm>
            <a:off x="11630729" y="3695700"/>
            <a:ext cx="0" cy="522836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34">
            <a:extLst>
              <a:ext uri="{FF2B5EF4-FFF2-40B4-BE49-F238E27FC236}">
                <a16:creationId xmlns:a16="http://schemas.microsoft.com/office/drawing/2014/main" id="{346AAA26-30B9-5B3E-6FBB-66A890BC6E56}"/>
              </a:ext>
            </a:extLst>
          </p:cNvPr>
          <p:cNvCxnSpPr>
            <a:cxnSpLocks/>
          </p:cNvCxnSpPr>
          <p:nvPr/>
        </p:nvCxnSpPr>
        <p:spPr>
          <a:xfrm flipH="1">
            <a:off x="11630729" y="6189377"/>
            <a:ext cx="786500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34">
            <a:extLst>
              <a:ext uri="{FF2B5EF4-FFF2-40B4-BE49-F238E27FC236}">
                <a16:creationId xmlns:a16="http://schemas.microsoft.com/office/drawing/2014/main" id="{BC986A24-034E-2BB0-09E1-637F993CD603}"/>
              </a:ext>
            </a:extLst>
          </p:cNvPr>
          <p:cNvCxnSpPr>
            <a:cxnSpLocks/>
          </p:cNvCxnSpPr>
          <p:nvPr/>
        </p:nvCxnSpPr>
        <p:spPr>
          <a:xfrm flipH="1">
            <a:off x="11630729" y="8924060"/>
            <a:ext cx="786500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34">
            <a:extLst>
              <a:ext uri="{FF2B5EF4-FFF2-40B4-BE49-F238E27FC236}">
                <a16:creationId xmlns:a16="http://schemas.microsoft.com/office/drawing/2014/main" id="{428B8FD7-5E4E-0251-063C-0C871CA69535}"/>
              </a:ext>
            </a:extLst>
          </p:cNvPr>
          <p:cNvCxnSpPr>
            <a:cxnSpLocks/>
          </p:cNvCxnSpPr>
          <p:nvPr/>
        </p:nvCxnSpPr>
        <p:spPr>
          <a:xfrm flipV="1">
            <a:off x="9525000" y="5654177"/>
            <a:ext cx="0" cy="69726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34">
            <a:extLst>
              <a:ext uri="{FF2B5EF4-FFF2-40B4-BE49-F238E27FC236}">
                <a16:creationId xmlns:a16="http://schemas.microsoft.com/office/drawing/2014/main" id="{717A487A-8B28-601A-A853-B114B250F3EE}"/>
              </a:ext>
            </a:extLst>
          </p:cNvPr>
          <p:cNvCxnSpPr>
            <a:cxnSpLocks/>
          </p:cNvCxnSpPr>
          <p:nvPr/>
        </p:nvCxnSpPr>
        <p:spPr>
          <a:xfrm flipH="1">
            <a:off x="6477000" y="6025645"/>
            <a:ext cx="2133600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34">
            <a:extLst>
              <a:ext uri="{FF2B5EF4-FFF2-40B4-BE49-F238E27FC236}">
                <a16:creationId xmlns:a16="http://schemas.microsoft.com/office/drawing/2014/main" id="{1B119696-D0A3-3A77-D1D9-B8CF4488EBEF}"/>
              </a:ext>
            </a:extLst>
          </p:cNvPr>
          <p:cNvCxnSpPr>
            <a:cxnSpLocks/>
          </p:cNvCxnSpPr>
          <p:nvPr/>
        </p:nvCxnSpPr>
        <p:spPr>
          <a:xfrm flipV="1">
            <a:off x="8610600" y="5696399"/>
            <a:ext cx="0" cy="32924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34">
            <a:extLst>
              <a:ext uri="{FF2B5EF4-FFF2-40B4-BE49-F238E27FC236}">
                <a16:creationId xmlns:a16="http://schemas.microsoft.com/office/drawing/2014/main" id="{AA681DAF-DBAF-3A23-F0CB-798277CB2300}"/>
              </a:ext>
            </a:extLst>
          </p:cNvPr>
          <p:cNvCxnSpPr>
            <a:cxnSpLocks/>
          </p:cNvCxnSpPr>
          <p:nvPr/>
        </p:nvCxnSpPr>
        <p:spPr>
          <a:xfrm>
            <a:off x="10815118" y="7810500"/>
            <a:ext cx="8156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866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84CF531-90E0-4E86-AC13-A1D703F51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8" y="3674210"/>
            <a:ext cx="1187820" cy="155970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/>
              </a:rPr>
              <a:t>Development Environment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/>
            </a:endParaRPr>
          </a:p>
        </p:txBody>
      </p:sp>
      <p:sp>
        <p:nvSpPr>
          <p:cNvPr id="16" name="TextBox 21"/>
          <p:cNvSpPr txBox="1"/>
          <p:nvPr/>
        </p:nvSpPr>
        <p:spPr>
          <a:xfrm>
            <a:off x="1272897" y="340181"/>
            <a:ext cx="3527703" cy="7837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  <a:defRPr/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개발환경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6879CD-9557-7DC3-0910-67A5560555ED}"/>
              </a:ext>
            </a:extLst>
          </p:cNvPr>
          <p:cNvSpPr/>
          <p:nvPr/>
        </p:nvSpPr>
        <p:spPr>
          <a:xfrm>
            <a:off x="2333790" y="7816055"/>
            <a:ext cx="6930140" cy="1997266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6F9B278-78E6-5B31-EDF8-AA0380C63E78}"/>
              </a:ext>
            </a:extLst>
          </p:cNvPr>
          <p:cNvGrpSpPr/>
          <p:nvPr/>
        </p:nvGrpSpPr>
        <p:grpSpPr>
          <a:xfrm>
            <a:off x="2889301" y="7362901"/>
            <a:ext cx="2564456" cy="941428"/>
            <a:chOff x="0" y="-47625"/>
            <a:chExt cx="1498352" cy="763329"/>
          </a:xfrm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88109EE-21F2-6CDB-73DB-85DFF0BB294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C6C9715-A11C-42DE-40F9-102D226BA577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20" name="TextBox 33">
            <a:extLst>
              <a:ext uri="{FF2B5EF4-FFF2-40B4-BE49-F238E27FC236}">
                <a16:creationId xmlns:a16="http://schemas.microsoft.com/office/drawing/2014/main" id="{D790EBA3-EFC1-1931-8C67-5D13FF19FC7D}"/>
              </a:ext>
            </a:extLst>
          </p:cNvPr>
          <p:cNvSpPr txBox="1"/>
          <p:nvPr/>
        </p:nvSpPr>
        <p:spPr>
          <a:xfrm>
            <a:off x="3103364" y="7681083"/>
            <a:ext cx="212376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Back-end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AC6B023-800E-97E7-B165-090CCA3B3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389" y="5901795"/>
            <a:ext cx="704948" cy="107647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E9F27B4-FF19-0B0A-D1D4-9ABCAAA2A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681" y="5837489"/>
            <a:ext cx="781159" cy="119079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3F5AA48-D418-DFDB-96E8-BEF21D1C6B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07" y="5836854"/>
            <a:ext cx="771633" cy="120031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A542C95-3AB0-7B0C-5059-A5C45A147D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11" y="8711944"/>
            <a:ext cx="857370" cy="8573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18855A6-C6D7-8625-DCF7-E35E57867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79" y="8541391"/>
            <a:ext cx="781159" cy="122889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6C6EE00-FAD9-7F3D-C201-27A0232741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43" y="6116657"/>
            <a:ext cx="1057423" cy="85737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0C428CF-FD70-21EA-44AC-B1621A10C02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930" y="5854931"/>
            <a:ext cx="1298376" cy="12983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28C1E03-69B4-6285-ED1F-0AC1519128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508" y="8859666"/>
            <a:ext cx="1727350" cy="43691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BF73575-0DAA-C6C2-7A15-B7BBE6D8BBA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007" y="6172642"/>
            <a:ext cx="993866" cy="74540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0B083DB-9E46-48A6-87D9-FE6DFC9D8C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3106" y="7445823"/>
            <a:ext cx="1676400" cy="83820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16A99B57-E099-4910-A51A-ECF68B1D55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236" y="2734094"/>
            <a:ext cx="1533739" cy="962159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E8A80506-E3B8-4403-8245-1570B32F5D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628" y="2768061"/>
            <a:ext cx="1448385" cy="933827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9EF1398-4509-4246-99CF-FE95FE8503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518" y="8553643"/>
            <a:ext cx="962159" cy="914528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8F4D3472-4993-4552-BFD6-55B18FDD8E0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445" y="5702434"/>
            <a:ext cx="1298376" cy="1298376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417C59A-0807-47B9-9AE9-93B5A82B251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926" y="2685949"/>
            <a:ext cx="1390844" cy="1028844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77EEC77E-C723-451E-B71E-573BA58DDA5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687930" y="2918250"/>
            <a:ext cx="742459" cy="742459"/>
          </a:xfrm>
          <a:prstGeom prst="rect">
            <a:avLst/>
          </a:prstGeom>
        </p:spPr>
      </p:pic>
      <p:sp>
        <p:nvSpPr>
          <p:cNvPr id="53" name="TextBox 33">
            <a:extLst>
              <a:ext uri="{FF2B5EF4-FFF2-40B4-BE49-F238E27FC236}">
                <a16:creationId xmlns:a16="http://schemas.microsoft.com/office/drawing/2014/main" id="{CF78B009-4317-40A5-903D-4AF6D51C2DB8}"/>
              </a:ext>
            </a:extLst>
          </p:cNvPr>
          <p:cNvSpPr txBox="1"/>
          <p:nvPr/>
        </p:nvSpPr>
        <p:spPr>
          <a:xfrm>
            <a:off x="4938861" y="981881"/>
            <a:ext cx="296595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채팅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CBB59E0A-A652-4C0C-84B4-5F9E3CB79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29" y="2773202"/>
            <a:ext cx="781159" cy="1190791"/>
          </a:xfrm>
          <a:prstGeom prst="rect">
            <a:avLst/>
          </a:prstGeom>
        </p:spPr>
      </p:pic>
      <p:sp>
        <p:nvSpPr>
          <p:cNvPr id="63" name="막힌 원호 62">
            <a:extLst>
              <a:ext uri="{FF2B5EF4-FFF2-40B4-BE49-F238E27FC236}">
                <a16:creationId xmlns:a16="http://schemas.microsoft.com/office/drawing/2014/main" id="{E64D73B6-D93B-40FD-BB7D-929F145AB753}"/>
              </a:ext>
            </a:extLst>
          </p:cNvPr>
          <p:cNvSpPr/>
          <p:nvPr/>
        </p:nvSpPr>
        <p:spPr>
          <a:xfrm rot="16200000">
            <a:off x="434725" y="2692125"/>
            <a:ext cx="3058224" cy="3342951"/>
          </a:xfrm>
          <a:prstGeom prst="blockArc">
            <a:avLst>
              <a:gd name="adj1" fmla="val 10800000"/>
              <a:gd name="adj2" fmla="val 21595774"/>
              <a:gd name="adj3" fmla="val 7273"/>
            </a:avLst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711482-3C47-44FB-B78D-87219C2C419D}"/>
              </a:ext>
            </a:extLst>
          </p:cNvPr>
          <p:cNvSpPr txBox="1"/>
          <p:nvPr/>
        </p:nvSpPr>
        <p:spPr>
          <a:xfrm>
            <a:off x="12583783" y="9384648"/>
            <a:ext cx="92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KR Bold" panose="020B0600000101010101" charset="-127"/>
                <a:ea typeface="Source Han Sans KR Bold" panose="020B0600000101010101" charset="-127"/>
              </a:rPr>
              <a:t>zxing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BFD07080-4672-43A4-A231-28D32AC695CA}"/>
              </a:ext>
            </a:extLst>
          </p:cNvPr>
          <p:cNvSpPr/>
          <p:nvPr/>
        </p:nvSpPr>
        <p:spPr>
          <a:xfrm>
            <a:off x="2333789" y="5135168"/>
            <a:ext cx="8793677" cy="1997266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78" name="Group 11">
            <a:extLst>
              <a:ext uri="{FF2B5EF4-FFF2-40B4-BE49-F238E27FC236}">
                <a16:creationId xmlns:a16="http://schemas.microsoft.com/office/drawing/2014/main" id="{46880DF5-F787-4C2B-BC2E-ED1D6BA29232}"/>
              </a:ext>
            </a:extLst>
          </p:cNvPr>
          <p:cNvGrpSpPr/>
          <p:nvPr/>
        </p:nvGrpSpPr>
        <p:grpSpPr>
          <a:xfrm>
            <a:off x="2946770" y="4535873"/>
            <a:ext cx="2564456" cy="941428"/>
            <a:chOff x="0" y="-47625"/>
            <a:chExt cx="1498352" cy="763329"/>
          </a:xfrm>
        </p:grpSpPr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DB222EE5-85F9-4E37-B5EF-209E14897FEF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01" name="TextBox 13">
              <a:extLst>
                <a:ext uri="{FF2B5EF4-FFF2-40B4-BE49-F238E27FC236}">
                  <a16:creationId xmlns:a16="http://schemas.microsoft.com/office/drawing/2014/main" id="{E4DC9C43-297C-4B35-857D-398590219B40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102" name="TextBox 33">
            <a:extLst>
              <a:ext uri="{FF2B5EF4-FFF2-40B4-BE49-F238E27FC236}">
                <a16:creationId xmlns:a16="http://schemas.microsoft.com/office/drawing/2014/main" id="{F6B6E063-EA53-44FB-A2B2-E577AA3ACCB8}"/>
              </a:ext>
            </a:extLst>
          </p:cNvPr>
          <p:cNvSpPr txBox="1"/>
          <p:nvPr/>
        </p:nvSpPr>
        <p:spPr>
          <a:xfrm>
            <a:off x="3160833" y="4854055"/>
            <a:ext cx="212376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Front-end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09" name="Google Shape;297;g284785a2eaf_0_107">
            <a:extLst>
              <a:ext uri="{FF2B5EF4-FFF2-40B4-BE49-F238E27FC236}">
                <a16:creationId xmlns:a16="http://schemas.microsoft.com/office/drawing/2014/main" id="{160FA0BD-2D87-4932-B4F3-7BD763752E85}"/>
              </a:ext>
            </a:extLst>
          </p:cNvPr>
          <p:cNvSpPr/>
          <p:nvPr/>
        </p:nvSpPr>
        <p:spPr>
          <a:xfrm>
            <a:off x="8969760" y="5484647"/>
            <a:ext cx="1872208" cy="142264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DB4B15-4267-4DDC-B1F2-70DBACC1C336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01" y="6293270"/>
            <a:ext cx="1259919" cy="490187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A7C7E110-30B4-408D-B0F0-D0F9DBF77E31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98" y="3215304"/>
            <a:ext cx="1259919" cy="490187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9EF88742-8836-400B-8C07-1FC6B9EF3793}"/>
              </a:ext>
            </a:extLst>
          </p:cNvPr>
          <p:cNvSpPr txBox="1"/>
          <p:nvPr/>
        </p:nvSpPr>
        <p:spPr>
          <a:xfrm>
            <a:off x="9164303" y="5596763"/>
            <a:ext cx="1497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Server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13" name="Google Shape;297;g284785a2eaf_0_107">
            <a:extLst>
              <a:ext uri="{FF2B5EF4-FFF2-40B4-BE49-F238E27FC236}">
                <a16:creationId xmlns:a16="http://schemas.microsoft.com/office/drawing/2014/main" id="{CFF0FC16-9411-4E98-B353-5D9D2C4418E6}"/>
              </a:ext>
            </a:extLst>
          </p:cNvPr>
          <p:cNvSpPr/>
          <p:nvPr/>
        </p:nvSpPr>
        <p:spPr>
          <a:xfrm>
            <a:off x="7092030" y="8171107"/>
            <a:ext cx="1872208" cy="142264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B3CB4E3-CB3D-401E-9F99-F00151D2453E}"/>
              </a:ext>
            </a:extLst>
          </p:cNvPr>
          <p:cNvSpPr txBox="1"/>
          <p:nvPr/>
        </p:nvSpPr>
        <p:spPr>
          <a:xfrm>
            <a:off x="7286573" y="8283223"/>
            <a:ext cx="1497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Server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348E0642-C38A-45F1-877B-0495FB71EF54}"/>
              </a:ext>
            </a:extLst>
          </p:cNvPr>
          <p:cNvSpPr/>
          <p:nvPr/>
        </p:nvSpPr>
        <p:spPr>
          <a:xfrm>
            <a:off x="2333789" y="2137758"/>
            <a:ext cx="5571025" cy="1997266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127" name="Group 11">
            <a:extLst>
              <a:ext uri="{FF2B5EF4-FFF2-40B4-BE49-F238E27FC236}">
                <a16:creationId xmlns:a16="http://schemas.microsoft.com/office/drawing/2014/main" id="{9DFFFCD3-009F-473A-87A8-C37BA1AA1544}"/>
              </a:ext>
            </a:extLst>
          </p:cNvPr>
          <p:cNvGrpSpPr/>
          <p:nvPr/>
        </p:nvGrpSpPr>
        <p:grpSpPr>
          <a:xfrm>
            <a:off x="2889300" y="1684604"/>
            <a:ext cx="2564456" cy="941428"/>
            <a:chOff x="0" y="-47625"/>
            <a:chExt cx="1498352" cy="763329"/>
          </a:xfrm>
        </p:grpSpPr>
        <p:sp>
          <p:nvSpPr>
            <p:cNvPr id="128" name="Freeform 12">
              <a:extLst>
                <a:ext uri="{FF2B5EF4-FFF2-40B4-BE49-F238E27FC236}">
                  <a16:creationId xmlns:a16="http://schemas.microsoft.com/office/drawing/2014/main" id="{6A38B292-7D3D-40CD-A22D-FAC949CFF67D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29" name="TextBox 13">
              <a:extLst>
                <a:ext uri="{FF2B5EF4-FFF2-40B4-BE49-F238E27FC236}">
                  <a16:creationId xmlns:a16="http://schemas.microsoft.com/office/drawing/2014/main" id="{995CC0E1-4853-473E-B21E-7A1868FDC402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130" name="TextBox 33">
            <a:extLst>
              <a:ext uri="{FF2B5EF4-FFF2-40B4-BE49-F238E27FC236}">
                <a16:creationId xmlns:a16="http://schemas.microsoft.com/office/drawing/2014/main" id="{BE9D1995-357F-4450-B863-EB9CB3CEA742}"/>
              </a:ext>
            </a:extLst>
          </p:cNvPr>
          <p:cNvSpPr txBox="1"/>
          <p:nvPr/>
        </p:nvSpPr>
        <p:spPr>
          <a:xfrm>
            <a:off x="3103363" y="2002786"/>
            <a:ext cx="212376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Chat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35" name="Google Shape;297;g284785a2eaf_0_107">
            <a:extLst>
              <a:ext uri="{FF2B5EF4-FFF2-40B4-BE49-F238E27FC236}">
                <a16:creationId xmlns:a16="http://schemas.microsoft.com/office/drawing/2014/main" id="{E2416FDC-4394-418F-A338-5962AB1A7933}"/>
              </a:ext>
            </a:extLst>
          </p:cNvPr>
          <p:cNvSpPr/>
          <p:nvPr/>
        </p:nvSpPr>
        <p:spPr>
          <a:xfrm>
            <a:off x="5729395" y="2492810"/>
            <a:ext cx="1872208" cy="142264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1B3266C-DCC5-468D-8C6D-689313924C51}"/>
              </a:ext>
            </a:extLst>
          </p:cNvPr>
          <p:cNvSpPr txBox="1"/>
          <p:nvPr/>
        </p:nvSpPr>
        <p:spPr>
          <a:xfrm>
            <a:off x="5923938" y="2604926"/>
            <a:ext cx="1497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Server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8C466FE5-DB7B-423F-9C07-767057D0BEF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048" y="2809002"/>
            <a:ext cx="1298376" cy="1298376"/>
          </a:xfrm>
          <a:prstGeom prst="rect">
            <a:avLst/>
          </a:prstGeom>
        </p:spPr>
      </p:pic>
      <p:sp>
        <p:nvSpPr>
          <p:cNvPr id="138" name="막힌 원호 137">
            <a:extLst>
              <a:ext uri="{FF2B5EF4-FFF2-40B4-BE49-F238E27FC236}">
                <a16:creationId xmlns:a16="http://schemas.microsoft.com/office/drawing/2014/main" id="{4FA41DDC-2906-414A-BFB0-9E629298CDB7}"/>
              </a:ext>
            </a:extLst>
          </p:cNvPr>
          <p:cNvSpPr/>
          <p:nvPr/>
        </p:nvSpPr>
        <p:spPr>
          <a:xfrm rot="16200000">
            <a:off x="388751" y="6202684"/>
            <a:ext cx="3058224" cy="3342951"/>
          </a:xfrm>
          <a:prstGeom prst="blockArc">
            <a:avLst>
              <a:gd name="adj1" fmla="val 10800000"/>
              <a:gd name="adj2" fmla="val 21595774"/>
              <a:gd name="adj3" fmla="val 7273"/>
            </a:avLst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8E74B8D4-2DF8-44BE-998A-39344ED8BB4E}"/>
              </a:ext>
            </a:extLst>
          </p:cNvPr>
          <p:cNvSpPr/>
          <p:nvPr/>
        </p:nvSpPr>
        <p:spPr>
          <a:xfrm>
            <a:off x="13168894" y="5096740"/>
            <a:ext cx="3575310" cy="1997266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142" name="Group 11">
            <a:extLst>
              <a:ext uri="{FF2B5EF4-FFF2-40B4-BE49-F238E27FC236}">
                <a16:creationId xmlns:a16="http://schemas.microsoft.com/office/drawing/2014/main" id="{31B7B8D7-EE1F-4A0D-817A-EDAD326A115F}"/>
              </a:ext>
            </a:extLst>
          </p:cNvPr>
          <p:cNvGrpSpPr/>
          <p:nvPr/>
        </p:nvGrpSpPr>
        <p:grpSpPr>
          <a:xfrm>
            <a:off x="13724405" y="4643586"/>
            <a:ext cx="2564456" cy="941428"/>
            <a:chOff x="0" y="-47625"/>
            <a:chExt cx="1498352" cy="763329"/>
          </a:xfrm>
        </p:grpSpPr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96557BF5-8889-4269-8886-3C24FE48212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44" name="TextBox 13">
              <a:extLst>
                <a:ext uri="{FF2B5EF4-FFF2-40B4-BE49-F238E27FC236}">
                  <a16:creationId xmlns:a16="http://schemas.microsoft.com/office/drawing/2014/main" id="{320319AA-3D23-4A66-A7AB-5D51463208A9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145" name="TextBox 33">
            <a:extLst>
              <a:ext uri="{FF2B5EF4-FFF2-40B4-BE49-F238E27FC236}">
                <a16:creationId xmlns:a16="http://schemas.microsoft.com/office/drawing/2014/main" id="{A78E138D-6369-40EF-854D-C86F84F117C9}"/>
              </a:ext>
            </a:extLst>
          </p:cNvPr>
          <p:cNvSpPr txBox="1"/>
          <p:nvPr/>
        </p:nvSpPr>
        <p:spPr>
          <a:xfrm>
            <a:off x="13938468" y="4961768"/>
            <a:ext cx="212376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AWS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5FDCF0FF-F2A0-4F5A-B8F9-127A740E93F0}"/>
              </a:ext>
            </a:extLst>
          </p:cNvPr>
          <p:cNvSpPr/>
          <p:nvPr/>
        </p:nvSpPr>
        <p:spPr>
          <a:xfrm>
            <a:off x="12115799" y="7816055"/>
            <a:ext cx="5860335" cy="1997266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150" name="Group 11">
            <a:extLst>
              <a:ext uri="{FF2B5EF4-FFF2-40B4-BE49-F238E27FC236}">
                <a16:creationId xmlns:a16="http://schemas.microsoft.com/office/drawing/2014/main" id="{44BBDA45-3459-4FD6-9B8B-6390EBD3ADB8}"/>
              </a:ext>
            </a:extLst>
          </p:cNvPr>
          <p:cNvGrpSpPr/>
          <p:nvPr/>
        </p:nvGrpSpPr>
        <p:grpSpPr>
          <a:xfrm>
            <a:off x="13820956" y="7362901"/>
            <a:ext cx="2564456" cy="941428"/>
            <a:chOff x="0" y="-47625"/>
            <a:chExt cx="1498352" cy="763329"/>
          </a:xfrm>
        </p:grpSpPr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8CC2B0F3-F04D-4175-9DC1-5495537AD6F7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52" name="TextBox 13">
              <a:extLst>
                <a:ext uri="{FF2B5EF4-FFF2-40B4-BE49-F238E27FC236}">
                  <a16:creationId xmlns:a16="http://schemas.microsoft.com/office/drawing/2014/main" id="{716096A0-02E0-4ED9-95A1-242F69C6EA6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153" name="TextBox 33">
            <a:extLst>
              <a:ext uri="{FF2B5EF4-FFF2-40B4-BE49-F238E27FC236}">
                <a16:creationId xmlns:a16="http://schemas.microsoft.com/office/drawing/2014/main" id="{7C11F44E-14C9-4E32-8E5F-5C78DED43D2A}"/>
              </a:ext>
            </a:extLst>
          </p:cNvPr>
          <p:cNvSpPr txBox="1"/>
          <p:nvPr/>
        </p:nvSpPr>
        <p:spPr>
          <a:xfrm>
            <a:off x="14035019" y="7681083"/>
            <a:ext cx="212376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Dependency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0962419A-0CC4-49FD-A6D5-3B7973A89013}"/>
              </a:ext>
            </a:extLst>
          </p:cNvPr>
          <p:cNvCxnSpPr>
            <a:cxnSpLocks/>
            <a:stCxn id="141" idx="1"/>
            <a:endCxn id="126" idx="3"/>
          </p:cNvCxnSpPr>
          <p:nvPr/>
        </p:nvCxnSpPr>
        <p:spPr>
          <a:xfrm flipH="1" flipV="1">
            <a:off x="7904814" y="3136391"/>
            <a:ext cx="5264080" cy="295898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19A4FCBC-D19D-4843-84D8-78418F6C8626}"/>
              </a:ext>
            </a:extLst>
          </p:cNvPr>
          <p:cNvCxnSpPr>
            <a:cxnSpLocks/>
            <a:stCxn id="141" idx="1"/>
            <a:endCxn id="77" idx="3"/>
          </p:cNvCxnSpPr>
          <p:nvPr/>
        </p:nvCxnSpPr>
        <p:spPr>
          <a:xfrm flipH="1">
            <a:off x="11127466" y="6095373"/>
            <a:ext cx="2041428" cy="3842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B410D26F-3F0B-4BF0-B74F-A0A6E7DFB89D}"/>
              </a:ext>
            </a:extLst>
          </p:cNvPr>
          <p:cNvCxnSpPr>
            <a:cxnSpLocks/>
            <a:stCxn id="141" idx="1"/>
            <a:endCxn id="3" idx="3"/>
          </p:cNvCxnSpPr>
          <p:nvPr/>
        </p:nvCxnSpPr>
        <p:spPr>
          <a:xfrm flipH="1">
            <a:off x="9263930" y="6095373"/>
            <a:ext cx="3904964" cy="2719315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ABDE9742-0210-4C98-AC74-11F88D3C8279}"/>
              </a:ext>
            </a:extLst>
          </p:cNvPr>
          <p:cNvSpPr/>
          <p:nvPr/>
        </p:nvSpPr>
        <p:spPr>
          <a:xfrm>
            <a:off x="10134243" y="2097895"/>
            <a:ext cx="3992462" cy="1997266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158" name="Group 11">
            <a:extLst>
              <a:ext uri="{FF2B5EF4-FFF2-40B4-BE49-F238E27FC236}">
                <a16:creationId xmlns:a16="http://schemas.microsoft.com/office/drawing/2014/main" id="{EED68476-45CF-49A3-948D-F92535E39F50}"/>
              </a:ext>
            </a:extLst>
          </p:cNvPr>
          <p:cNvGrpSpPr/>
          <p:nvPr/>
        </p:nvGrpSpPr>
        <p:grpSpPr>
          <a:xfrm>
            <a:off x="10927616" y="1644741"/>
            <a:ext cx="2564456" cy="941428"/>
            <a:chOff x="0" y="-47625"/>
            <a:chExt cx="1498352" cy="763329"/>
          </a:xfrm>
        </p:grpSpPr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B3A04465-4711-4812-9F6B-10013BF3580D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60" name="TextBox 13">
              <a:extLst>
                <a:ext uri="{FF2B5EF4-FFF2-40B4-BE49-F238E27FC236}">
                  <a16:creationId xmlns:a16="http://schemas.microsoft.com/office/drawing/2014/main" id="{75FD9D3F-2D0F-430F-8BFC-8C3EB973B97A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161" name="TextBox 33">
            <a:extLst>
              <a:ext uri="{FF2B5EF4-FFF2-40B4-BE49-F238E27FC236}">
                <a16:creationId xmlns:a16="http://schemas.microsoft.com/office/drawing/2014/main" id="{EBC4AE79-0B34-40F4-A0B8-95F1625A4128}"/>
              </a:ext>
            </a:extLst>
          </p:cNvPr>
          <p:cNvSpPr txBox="1"/>
          <p:nvPr/>
        </p:nvSpPr>
        <p:spPr>
          <a:xfrm>
            <a:off x="11141679" y="1962923"/>
            <a:ext cx="212376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Database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34A9F11A-4EA8-41AB-8C46-DFF99999E2D8}"/>
              </a:ext>
            </a:extLst>
          </p:cNvPr>
          <p:cNvSpPr/>
          <p:nvPr/>
        </p:nvSpPr>
        <p:spPr>
          <a:xfrm>
            <a:off x="14400825" y="2104411"/>
            <a:ext cx="3575310" cy="1997266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163" name="Group 11">
            <a:extLst>
              <a:ext uri="{FF2B5EF4-FFF2-40B4-BE49-F238E27FC236}">
                <a16:creationId xmlns:a16="http://schemas.microsoft.com/office/drawing/2014/main" id="{940BF94E-98E3-428B-8A31-06A156BECBBA}"/>
              </a:ext>
            </a:extLst>
          </p:cNvPr>
          <p:cNvGrpSpPr/>
          <p:nvPr/>
        </p:nvGrpSpPr>
        <p:grpSpPr>
          <a:xfrm>
            <a:off x="14956336" y="1651257"/>
            <a:ext cx="2564456" cy="941428"/>
            <a:chOff x="0" y="-47625"/>
            <a:chExt cx="1498352" cy="763329"/>
          </a:xfrm>
        </p:grpSpPr>
        <p:sp>
          <p:nvSpPr>
            <p:cNvPr id="164" name="Freeform 12">
              <a:extLst>
                <a:ext uri="{FF2B5EF4-FFF2-40B4-BE49-F238E27FC236}">
                  <a16:creationId xmlns:a16="http://schemas.microsoft.com/office/drawing/2014/main" id="{E544572F-8C18-4238-A242-B952AA853B8B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65" name="TextBox 13">
              <a:extLst>
                <a:ext uri="{FF2B5EF4-FFF2-40B4-BE49-F238E27FC236}">
                  <a16:creationId xmlns:a16="http://schemas.microsoft.com/office/drawing/2014/main" id="{6143F7F8-2788-4AC6-BCAD-1A302317266A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166" name="TextBox 33">
            <a:extLst>
              <a:ext uri="{FF2B5EF4-FFF2-40B4-BE49-F238E27FC236}">
                <a16:creationId xmlns:a16="http://schemas.microsoft.com/office/drawing/2014/main" id="{CE0AA5FB-9F7B-4EB8-9E7E-2F48D13DC3A8}"/>
              </a:ext>
            </a:extLst>
          </p:cNvPr>
          <p:cNvSpPr txBox="1"/>
          <p:nvPr/>
        </p:nvSpPr>
        <p:spPr>
          <a:xfrm>
            <a:off x="15170399" y="1969439"/>
            <a:ext cx="212376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Cooperation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D0AABBE-4772-4906-84A0-3931DA16F14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288" y="2586169"/>
            <a:ext cx="676104" cy="124578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EFCE9F9-17E9-47E3-AC43-D86F448734C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606" y="8493924"/>
            <a:ext cx="927255" cy="92725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D6D9C3B-D5B2-455B-B2A5-BFF18FC6B1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030" y="8757483"/>
            <a:ext cx="2000250" cy="523875"/>
          </a:xfrm>
          <a:prstGeom prst="round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06AB386-96BA-4C71-A711-F7A81501FCA3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2311" y="8725085"/>
            <a:ext cx="1545203" cy="55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0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5848199" y="491314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6001933" y="502065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03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6718866" y="5003951"/>
            <a:ext cx="7561359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진행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역할분담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작업일정 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60192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2">
            <a:extLst>
              <a:ext uri="{FF2B5EF4-FFF2-40B4-BE49-F238E27FC236}">
                <a16:creationId xmlns:a16="http://schemas.microsoft.com/office/drawing/2014/main" id="{806DD0EF-5E0A-40CF-A376-5D03A0174E9E}"/>
              </a:ext>
            </a:extLst>
          </p:cNvPr>
          <p:cNvGrpSpPr/>
          <p:nvPr/>
        </p:nvGrpSpPr>
        <p:grpSpPr>
          <a:xfrm>
            <a:off x="0" y="4610099"/>
            <a:ext cx="18288000" cy="5676901"/>
            <a:chOff x="0" y="0"/>
            <a:chExt cx="4860076" cy="1198295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3242553B-AC4C-4681-8B10-ECF314EE449E}"/>
                </a:ext>
              </a:extLst>
            </p:cNvPr>
            <p:cNvSpPr/>
            <p:nvPr/>
          </p:nvSpPr>
          <p:spPr>
            <a:xfrm>
              <a:off x="0" y="0"/>
              <a:ext cx="4860076" cy="1198295"/>
            </a:xfrm>
            <a:custGeom>
              <a:avLst/>
              <a:gdLst/>
              <a:ahLst/>
              <a:cxnLst/>
              <a:rect l="l" t="t" r="r" b="b"/>
              <a:pathLst>
                <a:path w="4860076" h="1198295">
                  <a:moveTo>
                    <a:pt x="0" y="0"/>
                  </a:moveTo>
                  <a:lnTo>
                    <a:pt x="4860076" y="0"/>
                  </a:lnTo>
                  <a:lnTo>
                    <a:pt x="4860076" y="1198295"/>
                  </a:lnTo>
                  <a:lnTo>
                    <a:pt x="0" y="1198295"/>
                  </a:lnTo>
                  <a:close/>
                </a:path>
              </a:pathLst>
            </a:custGeom>
            <a:solidFill>
              <a:srgbClr val="172459"/>
            </a:solidFill>
          </p:spPr>
        </p:sp>
        <p:sp>
          <p:nvSpPr>
            <p:cNvPr id="50" name="TextBox 4">
              <a:extLst>
                <a:ext uri="{FF2B5EF4-FFF2-40B4-BE49-F238E27FC236}">
                  <a16:creationId xmlns:a16="http://schemas.microsoft.com/office/drawing/2014/main" id="{C47EB88B-21C9-4464-9755-E8BC27919659}"/>
                </a:ext>
              </a:extLst>
            </p:cNvPr>
            <p:cNvSpPr txBox="1"/>
            <p:nvPr/>
          </p:nvSpPr>
          <p:spPr>
            <a:xfrm>
              <a:off x="0" y="-47625"/>
              <a:ext cx="4860076" cy="1245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Divide roles and responsibilities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역할분담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84F547D6-CF42-4026-98FA-10C3CAC97705}"/>
              </a:ext>
            </a:extLst>
          </p:cNvPr>
          <p:cNvSpPr txBox="1"/>
          <p:nvPr/>
        </p:nvSpPr>
        <p:spPr>
          <a:xfrm>
            <a:off x="1453506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김민현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44569ED2-78F7-4752-9E2A-7E98FC71DAEA}"/>
              </a:ext>
            </a:extLst>
          </p:cNvPr>
          <p:cNvSpPr txBox="1"/>
          <p:nvPr/>
        </p:nvSpPr>
        <p:spPr>
          <a:xfrm>
            <a:off x="1453506" y="6591300"/>
            <a:ext cx="2007115" cy="203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기획</a:t>
            </a:r>
            <a:endParaRPr lang="en-US" altLang="ko-KR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PPT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Main Page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API  Page</a:t>
            </a:r>
          </a:p>
          <a:p>
            <a:pPr algn="ctr">
              <a:lnSpc>
                <a:spcPct val="150000"/>
              </a:lnSpc>
            </a:pP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A2F44731-8728-4083-9659-60D875A70679}"/>
              </a:ext>
            </a:extLst>
          </p:cNvPr>
          <p:cNvSpPr txBox="1"/>
          <p:nvPr/>
        </p:nvSpPr>
        <p:spPr>
          <a:xfrm>
            <a:off x="11483910" y="6591300"/>
            <a:ext cx="2007115" cy="779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Database</a:t>
            </a: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History Page</a:t>
            </a: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C52AC405-E7E9-4EFC-82DA-25113460CB50}"/>
              </a:ext>
            </a:extLst>
          </p:cNvPr>
          <p:cNvSpPr txBox="1"/>
          <p:nvPr/>
        </p:nvSpPr>
        <p:spPr>
          <a:xfrm>
            <a:off x="11483910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유승현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81733316-1ED9-4862-8A04-FE94E5796764}"/>
              </a:ext>
            </a:extLst>
          </p:cNvPr>
          <p:cNvSpPr txBox="1"/>
          <p:nvPr/>
        </p:nvSpPr>
        <p:spPr>
          <a:xfrm>
            <a:off x="14827378" y="6591300"/>
            <a:ext cx="2007115" cy="119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Notification Page</a:t>
            </a: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Server</a:t>
            </a: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Framework</a:t>
            </a:r>
            <a:endParaRPr lang="en-US" altLang="ko-KR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41087749-C817-4581-AF5B-5B2BA9E5E2C8}"/>
              </a:ext>
            </a:extLst>
          </p:cNvPr>
          <p:cNvSpPr txBox="1"/>
          <p:nvPr/>
        </p:nvSpPr>
        <p:spPr>
          <a:xfrm>
            <a:off x="14827378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박지영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F8B84FFA-490F-47EB-B717-89DD5BA9ADF0}"/>
              </a:ext>
            </a:extLst>
          </p:cNvPr>
          <p:cNvSpPr txBox="1"/>
          <p:nvPr/>
        </p:nvSpPr>
        <p:spPr>
          <a:xfrm>
            <a:off x="8140442" y="6591300"/>
            <a:ext cx="2007115" cy="119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Trading Page</a:t>
            </a:r>
            <a:endParaRPr lang="en-US" altLang="ko-KR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API </a:t>
            </a:r>
            <a:r>
              <a:rPr lang="ko-KR" altLang="en-US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통신</a:t>
            </a:r>
            <a:endParaRPr lang="en-US" altLang="ko-KR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Chatting</a:t>
            </a:r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12A33AB5-8ED8-42D4-8676-7E48E7AB114E}"/>
              </a:ext>
            </a:extLst>
          </p:cNvPr>
          <p:cNvSpPr txBox="1"/>
          <p:nvPr/>
        </p:nvSpPr>
        <p:spPr>
          <a:xfrm>
            <a:off x="8140442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심나래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2B16581D-060E-40B9-86B3-21139C8F6A9F}"/>
              </a:ext>
            </a:extLst>
          </p:cNvPr>
          <p:cNvSpPr txBox="1"/>
          <p:nvPr/>
        </p:nvSpPr>
        <p:spPr>
          <a:xfrm>
            <a:off x="4796974" y="6591300"/>
            <a:ext cx="2007115" cy="119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회원가입</a:t>
            </a: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/</a:t>
            </a:r>
            <a:r>
              <a:rPr lang="ko-KR" altLang="en-US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로그인</a:t>
            </a: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QR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SMS</a:t>
            </a:r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860EEDC8-2C81-4F7E-99C4-7377A4146FE8}"/>
              </a:ext>
            </a:extLst>
          </p:cNvPr>
          <p:cNvSpPr txBox="1"/>
          <p:nvPr/>
        </p:nvSpPr>
        <p:spPr>
          <a:xfrm>
            <a:off x="4796974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손윤제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43" name="AutoShape 28">
            <a:extLst>
              <a:ext uri="{FF2B5EF4-FFF2-40B4-BE49-F238E27FC236}">
                <a16:creationId xmlns:a16="http://schemas.microsoft.com/office/drawing/2014/main" id="{6F167B3B-BD3E-44E5-AA4F-03E8A0ED5200}"/>
              </a:ext>
            </a:extLst>
          </p:cNvPr>
          <p:cNvSpPr/>
          <p:nvPr/>
        </p:nvSpPr>
        <p:spPr>
          <a:xfrm>
            <a:off x="1738121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29">
            <a:extLst>
              <a:ext uri="{FF2B5EF4-FFF2-40B4-BE49-F238E27FC236}">
                <a16:creationId xmlns:a16="http://schemas.microsoft.com/office/drawing/2014/main" id="{8AD45433-4758-4931-A4D7-B9A87F2C7BF5}"/>
              </a:ext>
            </a:extLst>
          </p:cNvPr>
          <p:cNvSpPr/>
          <p:nvPr/>
        </p:nvSpPr>
        <p:spPr>
          <a:xfrm>
            <a:off x="5081589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30">
            <a:extLst>
              <a:ext uri="{FF2B5EF4-FFF2-40B4-BE49-F238E27FC236}">
                <a16:creationId xmlns:a16="http://schemas.microsoft.com/office/drawing/2014/main" id="{E1045F77-F3BF-4A3B-8AA7-27DBB73FEFBE}"/>
              </a:ext>
            </a:extLst>
          </p:cNvPr>
          <p:cNvSpPr/>
          <p:nvPr/>
        </p:nvSpPr>
        <p:spPr>
          <a:xfrm>
            <a:off x="8425057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31">
            <a:extLst>
              <a:ext uri="{FF2B5EF4-FFF2-40B4-BE49-F238E27FC236}">
                <a16:creationId xmlns:a16="http://schemas.microsoft.com/office/drawing/2014/main" id="{1375ECD0-4DBB-499D-9DC0-9E8EDA66BBD9}"/>
              </a:ext>
            </a:extLst>
          </p:cNvPr>
          <p:cNvSpPr/>
          <p:nvPr/>
        </p:nvSpPr>
        <p:spPr>
          <a:xfrm>
            <a:off x="11768525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AutoShape 32">
            <a:extLst>
              <a:ext uri="{FF2B5EF4-FFF2-40B4-BE49-F238E27FC236}">
                <a16:creationId xmlns:a16="http://schemas.microsoft.com/office/drawing/2014/main" id="{4A0ECFD5-EFA7-448B-842A-F5718E667131}"/>
              </a:ext>
            </a:extLst>
          </p:cNvPr>
          <p:cNvSpPr/>
          <p:nvPr/>
        </p:nvSpPr>
        <p:spPr>
          <a:xfrm>
            <a:off x="15111993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F7A3E-7A27-466C-BED4-703C121EF9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39" y="3600530"/>
            <a:ext cx="2085097" cy="2054019"/>
          </a:xfrm>
          <a:prstGeom prst="ellipse">
            <a:avLst/>
          </a:prstGeom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98F12A-1CFB-4456-8901-57D08F8FB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48" y="3489106"/>
            <a:ext cx="2150506" cy="2098054"/>
          </a:xfrm>
          <a:prstGeom prst="ellipse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DC8252-9CAE-440D-BECC-48C42C133B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752" y="3594766"/>
            <a:ext cx="2008832" cy="2054020"/>
          </a:xfrm>
          <a:prstGeom prst="ellipse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93594F-7E64-457A-877C-DC2735A11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254" y="3520021"/>
            <a:ext cx="2000324" cy="2000324"/>
          </a:xfrm>
          <a:prstGeom prst="ellipse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C27367D-BED0-4282-8EAA-27A16EB254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45" y="3599425"/>
            <a:ext cx="2085097" cy="209579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2739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작업일정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45F05289-20DE-47C7-B9CC-298939D66023}"/>
              </a:ext>
            </a:extLst>
          </p:cNvPr>
          <p:cNvGrpSpPr/>
          <p:nvPr/>
        </p:nvGrpSpPr>
        <p:grpSpPr>
          <a:xfrm>
            <a:off x="1973723" y="2794371"/>
            <a:ext cx="1613003" cy="481433"/>
            <a:chOff x="0" y="0"/>
            <a:chExt cx="674441" cy="201301"/>
          </a:xfrm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130EF7E0-D4E9-46C6-A1F2-D2EE8CCBC81A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4584A8B8-B5A7-4AF1-9AA8-CC9CC5405BEC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10" name="Group 11">
            <a:extLst>
              <a:ext uri="{FF2B5EF4-FFF2-40B4-BE49-F238E27FC236}">
                <a16:creationId xmlns:a16="http://schemas.microsoft.com/office/drawing/2014/main" id="{2D964BAE-54AE-4641-B04E-BFD7D5CBC503}"/>
              </a:ext>
            </a:extLst>
          </p:cNvPr>
          <p:cNvGrpSpPr/>
          <p:nvPr/>
        </p:nvGrpSpPr>
        <p:grpSpPr>
          <a:xfrm>
            <a:off x="4867120" y="2794371"/>
            <a:ext cx="1613003" cy="481433"/>
            <a:chOff x="0" y="0"/>
            <a:chExt cx="674441" cy="201301"/>
          </a:xfrm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77AC0C27-8179-41F5-A447-D58A69095EDB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C453E7B1-2172-4C2E-8B9E-97523F1CF953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060CA986-AC6E-4910-A810-BE0538FC7AA3}"/>
              </a:ext>
            </a:extLst>
          </p:cNvPr>
          <p:cNvGrpSpPr/>
          <p:nvPr/>
        </p:nvGrpSpPr>
        <p:grpSpPr>
          <a:xfrm>
            <a:off x="7760517" y="2813421"/>
            <a:ext cx="1613003" cy="481433"/>
            <a:chOff x="0" y="0"/>
            <a:chExt cx="674441" cy="201301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1DDDBDD-27CE-4DA9-87E8-B2757EBA635F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2290EF91-75A6-4C16-841D-EC48EF50AD8D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00762AAC-EFFB-4C98-8B04-88E384710FBB}"/>
              </a:ext>
            </a:extLst>
          </p:cNvPr>
          <p:cNvGrpSpPr/>
          <p:nvPr/>
        </p:nvGrpSpPr>
        <p:grpSpPr>
          <a:xfrm>
            <a:off x="10653914" y="2813421"/>
            <a:ext cx="1613003" cy="481433"/>
            <a:chOff x="0" y="0"/>
            <a:chExt cx="674441" cy="201301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697459CE-7CD5-4BA8-8067-85C67DDA1E28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23" name="TextBox 19">
              <a:extLst>
                <a:ext uri="{FF2B5EF4-FFF2-40B4-BE49-F238E27FC236}">
                  <a16:creationId xmlns:a16="http://schemas.microsoft.com/office/drawing/2014/main" id="{7672C7D8-F4AC-474D-9EF7-D8A7A4635E6A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24" name="Group 20">
            <a:extLst>
              <a:ext uri="{FF2B5EF4-FFF2-40B4-BE49-F238E27FC236}">
                <a16:creationId xmlns:a16="http://schemas.microsoft.com/office/drawing/2014/main" id="{E6B91C98-D078-4F66-BCE5-05CEED19BE55}"/>
              </a:ext>
            </a:extLst>
          </p:cNvPr>
          <p:cNvGrpSpPr/>
          <p:nvPr/>
        </p:nvGrpSpPr>
        <p:grpSpPr>
          <a:xfrm>
            <a:off x="13547311" y="2884227"/>
            <a:ext cx="1613003" cy="481433"/>
            <a:chOff x="0" y="0"/>
            <a:chExt cx="674441" cy="201301"/>
          </a:xfrm>
        </p:grpSpPr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D187F2FE-FC5D-475E-AD4E-61A9AE20EE3F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26" name="TextBox 22">
              <a:extLst>
                <a:ext uri="{FF2B5EF4-FFF2-40B4-BE49-F238E27FC236}">
                  <a16:creationId xmlns:a16="http://schemas.microsoft.com/office/drawing/2014/main" id="{1440EFEC-EA1E-4BCB-9136-D9D45BCE590B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sp>
        <p:nvSpPr>
          <p:cNvPr id="27" name="AutoShape 26">
            <a:extLst>
              <a:ext uri="{FF2B5EF4-FFF2-40B4-BE49-F238E27FC236}">
                <a16:creationId xmlns:a16="http://schemas.microsoft.com/office/drawing/2014/main" id="{3A046DC3-7563-4ACC-902B-0248B22FD3EC}"/>
              </a:ext>
            </a:extLst>
          </p:cNvPr>
          <p:cNvSpPr/>
          <p:nvPr/>
        </p:nvSpPr>
        <p:spPr>
          <a:xfrm>
            <a:off x="3845740" y="3974709"/>
            <a:ext cx="11314573" cy="33854"/>
          </a:xfrm>
          <a:prstGeom prst="rect">
            <a:avLst/>
          </a:prstGeom>
          <a:solidFill>
            <a:srgbClr val="13538A">
              <a:alpha val="80000"/>
            </a:srgbClr>
          </a:solidFill>
        </p:spPr>
      </p:sp>
      <p:sp>
        <p:nvSpPr>
          <p:cNvPr id="28" name="AutoShape 27">
            <a:extLst>
              <a:ext uri="{FF2B5EF4-FFF2-40B4-BE49-F238E27FC236}">
                <a16:creationId xmlns:a16="http://schemas.microsoft.com/office/drawing/2014/main" id="{7748C0EE-9FB8-4BBC-B28C-EBC5D94992E2}"/>
              </a:ext>
            </a:extLst>
          </p:cNvPr>
          <p:cNvSpPr/>
          <p:nvPr/>
        </p:nvSpPr>
        <p:spPr>
          <a:xfrm>
            <a:off x="3845740" y="5086420"/>
            <a:ext cx="11314573" cy="33854"/>
          </a:xfrm>
          <a:prstGeom prst="rect">
            <a:avLst/>
          </a:prstGeom>
          <a:solidFill>
            <a:srgbClr val="2C92D5">
              <a:alpha val="80000"/>
            </a:srgbClr>
          </a:solidFill>
        </p:spPr>
      </p:sp>
      <p:sp>
        <p:nvSpPr>
          <p:cNvPr id="29" name="AutoShape 28">
            <a:extLst>
              <a:ext uri="{FF2B5EF4-FFF2-40B4-BE49-F238E27FC236}">
                <a16:creationId xmlns:a16="http://schemas.microsoft.com/office/drawing/2014/main" id="{A7ACDBDC-17F3-4837-9F70-72EC6A417FB9}"/>
              </a:ext>
            </a:extLst>
          </p:cNvPr>
          <p:cNvSpPr/>
          <p:nvPr/>
        </p:nvSpPr>
        <p:spPr>
          <a:xfrm>
            <a:off x="3845740" y="6198878"/>
            <a:ext cx="11314573" cy="33854"/>
          </a:xfrm>
          <a:prstGeom prst="rect">
            <a:avLst/>
          </a:prstGeom>
          <a:solidFill>
            <a:srgbClr val="37C9EF">
              <a:alpha val="80000"/>
            </a:srgbClr>
          </a:solidFill>
        </p:spPr>
      </p:sp>
      <p:sp>
        <p:nvSpPr>
          <p:cNvPr id="30" name="AutoShape 29">
            <a:extLst>
              <a:ext uri="{FF2B5EF4-FFF2-40B4-BE49-F238E27FC236}">
                <a16:creationId xmlns:a16="http://schemas.microsoft.com/office/drawing/2014/main" id="{4B5D3A5A-D57D-41C6-91D4-0AFD4B44AB2E}"/>
              </a:ext>
            </a:extLst>
          </p:cNvPr>
          <p:cNvSpPr/>
          <p:nvPr/>
        </p:nvSpPr>
        <p:spPr>
          <a:xfrm>
            <a:off x="3845740" y="7293230"/>
            <a:ext cx="11314573" cy="33854"/>
          </a:xfrm>
          <a:prstGeom prst="rect">
            <a:avLst/>
          </a:prstGeom>
          <a:solidFill>
            <a:srgbClr val="3EDAD8">
              <a:alpha val="80000"/>
            </a:srgbClr>
          </a:solidFill>
        </p:spPr>
      </p:sp>
      <p:sp>
        <p:nvSpPr>
          <p:cNvPr id="31" name="AutoShape 30">
            <a:extLst>
              <a:ext uri="{FF2B5EF4-FFF2-40B4-BE49-F238E27FC236}">
                <a16:creationId xmlns:a16="http://schemas.microsoft.com/office/drawing/2014/main" id="{D2842F0C-C5E1-400C-9C22-C479616F0945}"/>
              </a:ext>
            </a:extLst>
          </p:cNvPr>
          <p:cNvSpPr/>
          <p:nvPr/>
        </p:nvSpPr>
        <p:spPr>
          <a:xfrm>
            <a:off x="3845740" y="8380079"/>
            <a:ext cx="11314573" cy="33854"/>
          </a:xfrm>
          <a:prstGeom prst="rect">
            <a:avLst/>
          </a:prstGeom>
          <a:solidFill>
            <a:srgbClr val="86EAE9">
              <a:alpha val="80000"/>
            </a:srgbClr>
          </a:solidFill>
        </p:spPr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3BE93F-E4A2-42BF-9DEF-37B308C1C7CD}"/>
              </a:ext>
            </a:extLst>
          </p:cNvPr>
          <p:cNvGrpSpPr/>
          <p:nvPr/>
        </p:nvGrpSpPr>
        <p:grpSpPr>
          <a:xfrm>
            <a:off x="4081618" y="3811411"/>
            <a:ext cx="2227327" cy="400110"/>
            <a:chOff x="0" y="0"/>
            <a:chExt cx="3158414" cy="40640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A6D9003-1F3E-4A50-97EA-18C1EB58DC1F}"/>
                </a:ext>
              </a:extLst>
            </p:cNvPr>
            <p:cNvSpPr/>
            <p:nvPr/>
          </p:nvSpPr>
          <p:spPr>
            <a:xfrm>
              <a:off x="17780" y="22860"/>
              <a:ext cx="3133014" cy="360680"/>
            </a:xfrm>
            <a:custGeom>
              <a:avLst/>
              <a:gdLst/>
              <a:ahLst/>
              <a:cxnLst/>
              <a:rect l="l" t="t" r="r" b="b"/>
              <a:pathLst>
                <a:path w="3133014" h="360680">
                  <a:moveTo>
                    <a:pt x="3133014" y="180340"/>
                  </a:moveTo>
                  <a:cubicBezTo>
                    <a:pt x="3133014" y="81280"/>
                    <a:pt x="3053004" y="0"/>
                    <a:pt x="2952674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52674" y="360680"/>
                  </a:lnTo>
                  <a:cubicBezTo>
                    <a:pt x="3051734" y="360680"/>
                    <a:pt x="3133014" y="279400"/>
                    <a:pt x="3133014" y="18034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1ACAA8-D771-4BB4-9390-026899326F46}"/>
              </a:ext>
            </a:extLst>
          </p:cNvPr>
          <p:cNvGrpSpPr/>
          <p:nvPr/>
        </p:nvGrpSpPr>
        <p:grpSpPr>
          <a:xfrm>
            <a:off x="4867121" y="4923121"/>
            <a:ext cx="3651126" cy="403017"/>
            <a:chOff x="0" y="0"/>
            <a:chExt cx="3118222" cy="406400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199C080-7719-4DA4-8873-CF104AD8991A}"/>
                </a:ext>
              </a:extLst>
            </p:cNvPr>
            <p:cNvSpPr/>
            <p:nvPr/>
          </p:nvSpPr>
          <p:spPr>
            <a:xfrm>
              <a:off x="17780" y="22860"/>
              <a:ext cx="3092822" cy="360680"/>
            </a:xfrm>
            <a:custGeom>
              <a:avLst/>
              <a:gdLst/>
              <a:ahLst/>
              <a:cxnLst/>
              <a:rect l="l" t="t" r="r" b="b"/>
              <a:pathLst>
                <a:path w="3092822" h="360680">
                  <a:moveTo>
                    <a:pt x="3092822" y="180340"/>
                  </a:moveTo>
                  <a:cubicBezTo>
                    <a:pt x="3092822" y="81280"/>
                    <a:pt x="3012812" y="0"/>
                    <a:pt x="2912482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12482" y="360680"/>
                  </a:lnTo>
                  <a:cubicBezTo>
                    <a:pt x="3011541" y="360680"/>
                    <a:pt x="3092822" y="279400"/>
                    <a:pt x="3092822" y="18034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7AD1978-2172-4094-B6DD-5264A8970A49}"/>
              </a:ext>
            </a:extLst>
          </p:cNvPr>
          <p:cNvGrpSpPr/>
          <p:nvPr/>
        </p:nvGrpSpPr>
        <p:grpSpPr>
          <a:xfrm>
            <a:off x="9716574" y="5981724"/>
            <a:ext cx="3999426" cy="454104"/>
            <a:chOff x="0" y="0"/>
            <a:chExt cx="3266904" cy="40640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5B0C5EA-0B0B-4373-86B0-0546CE9B2A5F}"/>
                </a:ext>
              </a:extLst>
            </p:cNvPr>
            <p:cNvSpPr/>
            <p:nvPr/>
          </p:nvSpPr>
          <p:spPr>
            <a:xfrm>
              <a:off x="17780" y="22860"/>
              <a:ext cx="3241504" cy="360680"/>
            </a:xfrm>
            <a:custGeom>
              <a:avLst/>
              <a:gdLst/>
              <a:ahLst/>
              <a:cxnLst/>
              <a:rect l="l" t="t" r="r" b="b"/>
              <a:pathLst>
                <a:path w="3241504" h="360680">
                  <a:moveTo>
                    <a:pt x="3241504" y="180340"/>
                  </a:moveTo>
                  <a:cubicBezTo>
                    <a:pt x="3241504" y="81280"/>
                    <a:pt x="3161494" y="0"/>
                    <a:pt x="3061164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3061164" y="360680"/>
                  </a:lnTo>
                  <a:cubicBezTo>
                    <a:pt x="3160224" y="360680"/>
                    <a:pt x="3241504" y="279400"/>
                    <a:pt x="3241504" y="1803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E6C9ED-3FE6-4452-8F7A-603C9F5FA310}"/>
              </a:ext>
            </a:extLst>
          </p:cNvPr>
          <p:cNvGrpSpPr/>
          <p:nvPr/>
        </p:nvGrpSpPr>
        <p:grpSpPr>
          <a:xfrm>
            <a:off x="13547311" y="8216781"/>
            <a:ext cx="1576816" cy="368454"/>
            <a:chOff x="0" y="0"/>
            <a:chExt cx="4651960" cy="406400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68C798D-238D-40B1-AE05-77D9752A3344}"/>
                </a:ext>
              </a:extLst>
            </p:cNvPr>
            <p:cNvSpPr/>
            <p:nvPr/>
          </p:nvSpPr>
          <p:spPr>
            <a:xfrm>
              <a:off x="17780" y="22860"/>
              <a:ext cx="4626560" cy="360680"/>
            </a:xfrm>
            <a:custGeom>
              <a:avLst/>
              <a:gdLst/>
              <a:ahLst/>
              <a:cxnLst/>
              <a:rect l="l" t="t" r="r" b="b"/>
              <a:pathLst>
                <a:path w="4626560" h="360680">
                  <a:moveTo>
                    <a:pt x="4626560" y="180340"/>
                  </a:moveTo>
                  <a:cubicBezTo>
                    <a:pt x="4626560" y="81280"/>
                    <a:pt x="4546550" y="0"/>
                    <a:pt x="4446220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4446220" y="360680"/>
                  </a:lnTo>
                  <a:cubicBezTo>
                    <a:pt x="4545280" y="360680"/>
                    <a:pt x="4626560" y="279400"/>
                    <a:pt x="4626560" y="18034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A97E53-9C6F-4AA7-B364-9880E612C927}"/>
              </a:ext>
            </a:extLst>
          </p:cNvPr>
          <p:cNvGrpSpPr/>
          <p:nvPr/>
        </p:nvGrpSpPr>
        <p:grpSpPr>
          <a:xfrm>
            <a:off x="12402068" y="7072701"/>
            <a:ext cx="2040192" cy="403016"/>
            <a:chOff x="904501" y="-22858"/>
            <a:chExt cx="6573374" cy="406400"/>
          </a:xfrm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B1FA4F4-BCA4-4165-A8ED-0827558E76DE}"/>
                </a:ext>
              </a:extLst>
            </p:cNvPr>
            <p:cNvSpPr/>
            <p:nvPr/>
          </p:nvSpPr>
          <p:spPr>
            <a:xfrm>
              <a:off x="904501" y="-22858"/>
              <a:ext cx="6573374" cy="406400"/>
            </a:xfrm>
            <a:custGeom>
              <a:avLst/>
              <a:gdLst/>
              <a:ahLst/>
              <a:cxnLst/>
              <a:rect l="l" t="t" r="r" b="b"/>
              <a:pathLst>
                <a:path w="7460098" h="360680">
                  <a:moveTo>
                    <a:pt x="7460098" y="180340"/>
                  </a:moveTo>
                  <a:cubicBezTo>
                    <a:pt x="7460098" y="81280"/>
                    <a:pt x="7380089" y="0"/>
                    <a:pt x="727975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279758" y="360680"/>
                  </a:lnTo>
                  <a:cubicBezTo>
                    <a:pt x="7378818" y="360680"/>
                    <a:pt x="7460098" y="279400"/>
                    <a:pt x="7460098" y="1803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42" name="Group 44">
            <a:extLst>
              <a:ext uri="{FF2B5EF4-FFF2-40B4-BE49-F238E27FC236}">
                <a16:creationId xmlns:a16="http://schemas.microsoft.com/office/drawing/2014/main" id="{BDF05944-F911-4269-AE55-5F1BCD9F4DB3}"/>
              </a:ext>
            </a:extLst>
          </p:cNvPr>
          <p:cNvGrpSpPr/>
          <p:nvPr/>
        </p:nvGrpSpPr>
        <p:grpSpPr>
          <a:xfrm>
            <a:off x="1914165" y="3455316"/>
            <a:ext cx="1613003" cy="5593319"/>
            <a:chOff x="0" y="0"/>
            <a:chExt cx="674441" cy="2338722"/>
          </a:xfrm>
        </p:grpSpPr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18CA94E6-B4F9-4798-A014-A0D5B4BEE2C1}"/>
                </a:ext>
              </a:extLst>
            </p:cNvPr>
            <p:cNvSpPr/>
            <p:nvPr/>
          </p:nvSpPr>
          <p:spPr>
            <a:xfrm>
              <a:off x="0" y="0"/>
              <a:ext cx="674441" cy="2338723"/>
            </a:xfrm>
            <a:custGeom>
              <a:avLst/>
              <a:gdLst/>
              <a:ahLst/>
              <a:cxnLst/>
              <a:rect l="l" t="t" r="r" b="b"/>
              <a:pathLst>
                <a:path w="674441" h="2338723">
                  <a:moveTo>
                    <a:pt x="105593" y="0"/>
                  </a:moveTo>
                  <a:lnTo>
                    <a:pt x="568848" y="0"/>
                  </a:lnTo>
                  <a:cubicBezTo>
                    <a:pt x="596853" y="0"/>
                    <a:pt x="623711" y="11125"/>
                    <a:pt x="643514" y="30928"/>
                  </a:cubicBezTo>
                  <a:cubicBezTo>
                    <a:pt x="663316" y="50730"/>
                    <a:pt x="674441" y="77588"/>
                    <a:pt x="674441" y="105593"/>
                  </a:cubicBezTo>
                  <a:lnTo>
                    <a:pt x="674441" y="2233129"/>
                  </a:lnTo>
                  <a:cubicBezTo>
                    <a:pt x="674441" y="2261134"/>
                    <a:pt x="663316" y="2287993"/>
                    <a:pt x="643514" y="2307795"/>
                  </a:cubicBezTo>
                  <a:cubicBezTo>
                    <a:pt x="623711" y="2327598"/>
                    <a:pt x="596853" y="2338723"/>
                    <a:pt x="568848" y="2338723"/>
                  </a:cubicBezTo>
                  <a:lnTo>
                    <a:pt x="105593" y="2338723"/>
                  </a:lnTo>
                  <a:cubicBezTo>
                    <a:pt x="47276" y="2338723"/>
                    <a:pt x="0" y="2291447"/>
                    <a:pt x="0" y="2233129"/>
                  </a:cubicBezTo>
                  <a:lnTo>
                    <a:pt x="0" y="105593"/>
                  </a:lnTo>
                  <a:cubicBezTo>
                    <a:pt x="0" y="77588"/>
                    <a:pt x="11125" y="50730"/>
                    <a:pt x="30928" y="30928"/>
                  </a:cubicBezTo>
                  <a:cubicBezTo>
                    <a:pt x="50730" y="11125"/>
                    <a:pt x="77588" y="0"/>
                    <a:pt x="105593" y="0"/>
                  </a:cubicBezTo>
                  <a:close/>
                </a:path>
              </a:pathLst>
            </a:custGeom>
            <a:solidFill>
              <a:srgbClr val="E9F6FF"/>
            </a:solidFill>
          </p:spPr>
        </p:sp>
        <p:sp>
          <p:nvSpPr>
            <p:cNvPr id="44" name="TextBox 46">
              <a:extLst>
                <a:ext uri="{FF2B5EF4-FFF2-40B4-BE49-F238E27FC236}">
                  <a16:creationId xmlns:a16="http://schemas.microsoft.com/office/drawing/2014/main" id="{5748B0BC-8E26-4FFC-8E98-420AB4A670B1}"/>
                </a:ext>
              </a:extLst>
            </p:cNvPr>
            <p:cNvSpPr txBox="1"/>
            <p:nvPr/>
          </p:nvSpPr>
          <p:spPr>
            <a:xfrm>
              <a:off x="0" y="-47625"/>
              <a:ext cx="674441" cy="23863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45" name="TextBox 47">
            <a:extLst>
              <a:ext uri="{FF2B5EF4-FFF2-40B4-BE49-F238E27FC236}">
                <a16:creationId xmlns:a16="http://schemas.microsoft.com/office/drawing/2014/main" id="{E119FB5A-A802-47C6-A024-44C4BE2F51BE}"/>
              </a:ext>
            </a:extLst>
          </p:cNvPr>
          <p:cNvSpPr txBox="1"/>
          <p:nvPr/>
        </p:nvSpPr>
        <p:spPr>
          <a:xfrm>
            <a:off x="1973723" y="3798750"/>
            <a:ext cx="1430997" cy="3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ko-KR" altLang="en-US" spc="112" dirty="0">
                <a:solidFill>
                  <a:srgbClr val="191919"/>
                </a:solidFill>
                <a:latin typeface="+mj-ea"/>
                <a:ea typeface="+mj-ea"/>
              </a:rPr>
              <a:t>팀구성</a:t>
            </a:r>
            <a:endParaRPr lang="en-US" spc="112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46" name="TextBox 48">
            <a:extLst>
              <a:ext uri="{FF2B5EF4-FFF2-40B4-BE49-F238E27FC236}">
                <a16:creationId xmlns:a16="http://schemas.microsoft.com/office/drawing/2014/main" id="{37D9F021-1285-4D43-BC3B-1744D384B2A2}"/>
              </a:ext>
            </a:extLst>
          </p:cNvPr>
          <p:cNvSpPr txBox="1"/>
          <p:nvPr/>
        </p:nvSpPr>
        <p:spPr>
          <a:xfrm>
            <a:off x="1973723" y="4910462"/>
            <a:ext cx="1430997" cy="3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ko-KR" altLang="en-US" spc="112" dirty="0">
                <a:solidFill>
                  <a:srgbClr val="191919"/>
                </a:solidFill>
                <a:latin typeface="+mj-ea"/>
                <a:ea typeface="+mj-ea"/>
              </a:rPr>
              <a:t>기획</a:t>
            </a:r>
            <a:endParaRPr lang="en-US" spc="112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47" name="TextBox 49">
            <a:extLst>
              <a:ext uri="{FF2B5EF4-FFF2-40B4-BE49-F238E27FC236}">
                <a16:creationId xmlns:a16="http://schemas.microsoft.com/office/drawing/2014/main" id="{77236F7A-6EB2-4DD3-A05C-DE89EC9F5DD7}"/>
              </a:ext>
            </a:extLst>
          </p:cNvPr>
          <p:cNvSpPr txBox="1"/>
          <p:nvPr/>
        </p:nvSpPr>
        <p:spPr>
          <a:xfrm>
            <a:off x="1973723" y="6022920"/>
            <a:ext cx="1430997" cy="3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pc="112" dirty="0">
                <a:solidFill>
                  <a:srgbClr val="191919"/>
                </a:solidFill>
                <a:latin typeface="+mj-ea"/>
                <a:ea typeface="+mj-ea"/>
              </a:rPr>
              <a:t>개발</a:t>
            </a:r>
          </a:p>
        </p:txBody>
      </p:sp>
      <p:sp>
        <p:nvSpPr>
          <p:cNvPr id="48" name="TextBox 50">
            <a:extLst>
              <a:ext uri="{FF2B5EF4-FFF2-40B4-BE49-F238E27FC236}">
                <a16:creationId xmlns:a16="http://schemas.microsoft.com/office/drawing/2014/main" id="{267CBE53-3928-4762-A8BF-0813FF96BE28}"/>
              </a:ext>
            </a:extLst>
          </p:cNvPr>
          <p:cNvSpPr txBox="1"/>
          <p:nvPr/>
        </p:nvSpPr>
        <p:spPr>
          <a:xfrm>
            <a:off x="1973723" y="7117271"/>
            <a:ext cx="1430997" cy="3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pc="112" dirty="0">
                <a:solidFill>
                  <a:srgbClr val="191919"/>
                </a:solidFill>
                <a:latin typeface="+mj-ea"/>
                <a:ea typeface="+mj-ea"/>
              </a:rPr>
              <a:t>확인</a:t>
            </a:r>
          </a:p>
        </p:txBody>
      </p:sp>
      <p:sp>
        <p:nvSpPr>
          <p:cNvPr id="49" name="TextBox 51">
            <a:extLst>
              <a:ext uri="{FF2B5EF4-FFF2-40B4-BE49-F238E27FC236}">
                <a16:creationId xmlns:a16="http://schemas.microsoft.com/office/drawing/2014/main" id="{5A3ACFED-C23B-497B-A602-DC8243A74E66}"/>
              </a:ext>
            </a:extLst>
          </p:cNvPr>
          <p:cNvSpPr txBox="1"/>
          <p:nvPr/>
        </p:nvSpPr>
        <p:spPr>
          <a:xfrm>
            <a:off x="1973723" y="8204121"/>
            <a:ext cx="1430997" cy="3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pc="112" dirty="0">
                <a:solidFill>
                  <a:srgbClr val="191919"/>
                </a:solidFill>
                <a:latin typeface="+mj-ea"/>
                <a:ea typeface="+mj-ea"/>
              </a:rPr>
              <a:t>리뷰</a:t>
            </a:r>
          </a:p>
        </p:txBody>
      </p:sp>
      <p:sp>
        <p:nvSpPr>
          <p:cNvPr id="50" name="TextBox 52">
            <a:extLst>
              <a:ext uri="{FF2B5EF4-FFF2-40B4-BE49-F238E27FC236}">
                <a16:creationId xmlns:a16="http://schemas.microsoft.com/office/drawing/2014/main" id="{C619F1C5-F856-4422-A8AD-65EF2EEA09AA}"/>
              </a:ext>
            </a:extLst>
          </p:cNvPr>
          <p:cNvSpPr txBox="1"/>
          <p:nvPr/>
        </p:nvSpPr>
        <p:spPr>
          <a:xfrm>
            <a:off x="4582617" y="2855652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1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1" name="TextBox 53">
            <a:extLst>
              <a:ext uri="{FF2B5EF4-FFF2-40B4-BE49-F238E27FC236}">
                <a16:creationId xmlns:a16="http://schemas.microsoft.com/office/drawing/2014/main" id="{286535D4-E131-4CF9-B1B7-7E1CD4FB6F96}"/>
              </a:ext>
            </a:extLst>
          </p:cNvPr>
          <p:cNvSpPr txBox="1"/>
          <p:nvPr/>
        </p:nvSpPr>
        <p:spPr>
          <a:xfrm>
            <a:off x="7489247" y="2889518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2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2" name="TextBox 54">
            <a:extLst>
              <a:ext uri="{FF2B5EF4-FFF2-40B4-BE49-F238E27FC236}">
                <a16:creationId xmlns:a16="http://schemas.microsoft.com/office/drawing/2014/main" id="{3604BEF3-17C9-4CFE-8D15-B394F9983BEA}"/>
              </a:ext>
            </a:extLst>
          </p:cNvPr>
          <p:cNvSpPr txBox="1"/>
          <p:nvPr/>
        </p:nvSpPr>
        <p:spPr>
          <a:xfrm>
            <a:off x="10396985" y="2889518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3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8CA29B98-FD9C-43AF-B5EA-47304296790C}"/>
              </a:ext>
            </a:extLst>
          </p:cNvPr>
          <p:cNvSpPr txBox="1"/>
          <p:nvPr/>
        </p:nvSpPr>
        <p:spPr>
          <a:xfrm>
            <a:off x="13256457" y="2960324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4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4" name="TextBox 56">
            <a:extLst>
              <a:ext uri="{FF2B5EF4-FFF2-40B4-BE49-F238E27FC236}">
                <a16:creationId xmlns:a16="http://schemas.microsoft.com/office/drawing/2014/main" id="{D07B1E7B-5864-4489-B5E9-CE84F3468BC4}"/>
              </a:ext>
            </a:extLst>
          </p:cNvPr>
          <p:cNvSpPr txBox="1"/>
          <p:nvPr/>
        </p:nvSpPr>
        <p:spPr>
          <a:xfrm>
            <a:off x="2005168" y="2858847"/>
            <a:ext cx="1430997" cy="362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3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월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5" name="Freeform 41">
            <a:extLst>
              <a:ext uri="{FF2B5EF4-FFF2-40B4-BE49-F238E27FC236}">
                <a16:creationId xmlns:a16="http://schemas.microsoft.com/office/drawing/2014/main" id="{250B0138-7F1D-4F88-82FA-B457904132D5}"/>
              </a:ext>
            </a:extLst>
          </p:cNvPr>
          <p:cNvSpPr/>
          <p:nvPr/>
        </p:nvSpPr>
        <p:spPr>
          <a:xfrm>
            <a:off x="15597307" y="8380079"/>
            <a:ext cx="2690693" cy="1906921"/>
          </a:xfrm>
          <a:custGeom>
            <a:avLst/>
            <a:gdLst/>
            <a:ahLst/>
            <a:cxnLst/>
            <a:rect l="l" t="t" r="r" b="b"/>
            <a:pathLst>
              <a:path w="3323986" h="2213221">
                <a:moveTo>
                  <a:pt x="0" y="0"/>
                </a:moveTo>
                <a:lnTo>
                  <a:pt x="3323986" y="0"/>
                </a:lnTo>
                <a:lnTo>
                  <a:pt x="3323986" y="2213221"/>
                </a:lnTo>
                <a:lnTo>
                  <a:pt x="0" y="2213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92030B7-F602-45A6-B9E9-61908D752EA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Work Progress Schedule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94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7739932" y="490625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7893666" y="501376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04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8610600" y="4997061"/>
            <a:ext cx="173933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주요 기능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67647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27D97CD8-7074-47EB-8E68-5AFB7487C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866900"/>
            <a:ext cx="4084443" cy="816888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With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QR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Login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FD0EEE-7CED-41F3-9B3C-4E9CC2440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1" y="5143500"/>
            <a:ext cx="6262915" cy="442304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80EACD3-92B0-43B5-B497-A4E4364AC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573" y="3009900"/>
            <a:ext cx="3361696" cy="557688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378118B-0555-4BA2-ACD8-388AAFED5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0" y="1919945"/>
            <a:ext cx="5029200" cy="397031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&lt;!--QR--&gt;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&lt;groupId&gt;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com.google.zxing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&lt;/groupId&gt;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&lt;artifactId&gt;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&lt;/artifactId&gt;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&lt;version&gt;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3.5.0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&lt;/version&gt;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&lt;groupId&gt;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com.google.zxing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&lt;/groupId&gt;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&lt;artifactId&gt;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javase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&lt;/artifactId&gt;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&lt;version&gt;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3.5.0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&lt;/version&gt;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&lt;!--socket.io--&gt;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&lt;groupId&gt;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io.socket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&lt;/groupId&gt;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&lt;artifactId&gt;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socket.io-client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&lt;/artifactId&gt;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&lt;version&gt;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1.0.0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&lt;/version&gt;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&lt;/dependency&gt;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DA7C1F1-A724-4B13-8D29-98CCA5264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0" y="6273433"/>
            <a:ext cx="5029200" cy="353943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/* QR */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브로드캐스팅 받은 데이터 구분을 위한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id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let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7DBA"/>
                </a:solidFill>
                <a:effectLst/>
                <a:latin typeface="Arial Unicode MS"/>
                <a:ea typeface="JetBrains Mono"/>
              </a:rPr>
              <a:t>JSON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parse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7DBA"/>
                </a:solidFill>
                <a:effectLst/>
                <a:latin typeface="Arial Unicode MS"/>
                <a:ea typeface="JetBrains Mono"/>
              </a:rPr>
              <a:t>sessionStorage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getItem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"user"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socket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io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'3.39.202.228:3000'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//const socket = io('192.168.219.76:3000')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message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ref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function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sendMessage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7DBA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"socket.on.sendMessage"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user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socket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timeout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5000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emit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'qr'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value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3">
            <a:extLst>
              <a:ext uri="{FF2B5EF4-FFF2-40B4-BE49-F238E27FC236}">
                <a16:creationId xmlns:a16="http://schemas.microsoft.com/office/drawing/2014/main" id="{8467A8D4-9CF7-48A5-BE9A-43D20D03663C}"/>
              </a:ext>
            </a:extLst>
          </p:cNvPr>
          <p:cNvSpPr/>
          <p:nvPr/>
        </p:nvSpPr>
        <p:spPr>
          <a:xfrm flipH="1" flipV="1">
            <a:off x="11582400" y="1919944"/>
            <a:ext cx="0" cy="7887239"/>
          </a:xfrm>
          <a:prstGeom prst="line">
            <a:avLst/>
          </a:prstGeom>
          <a:ln w="38100" cap="flat">
            <a:solidFill>
              <a:schemeClr val="bg1">
                <a:lumMod val="50000"/>
              </a:schemeClr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AF7030-7631-42E7-BEC3-96E5FBB11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26" y="5266260"/>
            <a:ext cx="1524000" cy="4402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2CA3B5-F9D5-48CD-9744-27C5C76D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26" y="9236889"/>
            <a:ext cx="1449130" cy="36999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B7EC5E9-B5BE-4164-9086-95EE4D3249E7}"/>
              </a:ext>
            </a:extLst>
          </p:cNvPr>
          <p:cNvSpPr/>
          <p:nvPr/>
        </p:nvSpPr>
        <p:spPr>
          <a:xfrm>
            <a:off x="478554" y="1866899"/>
            <a:ext cx="6207420" cy="2962873"/>
          </a:xfrm>
          <a:prstGeom prst="roundRect">
            <a:avLst/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C81A6C-0629-451E-9E2D-4A19976EE164}"/>
              </a:ext>
            </a:extLst>
          </p:cNvPr>
          <p:cNvSpPr txBox="1"/>
          <p:nvPr/>
        </p:nvSpPr>
        <p:spPr>
          <a:xfrm>
            <a:off x="952998" y="2798447"/>
            <a:ext cx="52775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ZXING, socket.io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라이브러리 사용</a:t>
            </a:r>
            <a:endParaRPr lang="en-US" altLang="ko-KR" dirty="0"/>
          </a:p>
          <a:p>
            <a:r>
              <a:rPr lang="en-US" altLang="ko-KR" dirty="0"/>
              <a:t> - QR 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en-US" altLang="ko-KR" dirty="0"/>
              <a:t> - QR &gt; URL &gt; Back-end &gt; DB </a:t>
            </a:r>
          </a:p>
          <a:p>
            <a:r>
              <a:rPr lang="en-US" altLang="ko-KR" dirty="0"/>
              <a:t>	&gt; </a:t>
            </a:r>
            <a:r>
              <a:rPr lang="ko-KR" altLang="en-US" dirty="0"/>
              <a:t>이전 로그인 내역 </a:t>
            </a:r>
            <a:r>
              <a:rPr lang="en-US" altLang="ko-KR" dirty="0"/>
              <a:t>IP</a:t>
            </a:r>
            <a:r>
              <a:rPr lang="ko-KR" altLang="en-US" dirty="0"/>
              <a:t>  </a:t>
            </a:r>
            <a:r>
              <a:rPr lang="en-US" altLang="ko-KR" dirty="0"/>
              <a:t>== IP Address &gt; </a:t>
            </a:r>
            <a:r>
              <a:rPr lang="ko-KR" altLang="en-US" dirty="0"/>
              <a:t>성공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9D3980-D37F-4C80-AE95-FF5E13A33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70" y="5392002"/>
            <a:ext cx="6248466" cy="39424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BDB0C7A-73B9-4D8F-88D4-2E06D4F862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298988"/>
            <a:ext cx="880036" cy="11555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30D118-8B72-4522-80BD-89DABA926773}"/>
              </a:ext>
            </a:extLst>
          </p:cNvPr>
          <p:cNvSpPr txBox="1"/>
          <p:nvPr/>
        </p:nvSpPr>
        <p:spPr>
          <a:xfrm>
            <a:off x="5358848" y="2226624"/>
            <a:ext cx="92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KR Bold" panose="020B0600000101010101" charset="-127"/>
                <a:ea typeface="Source Han Sans KR Bold" panose="020B0600000101010101" charset="-127"/>
              </a:rPr>
              <a:t>zxing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0A80C61-D895-48AE-9004-F8D366B6770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46" y="2643090"/>
            <a:ext cx="833251" cy="8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6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091405A-C622-4D28-9F93-944A0B7189BE}"/>
              </a:ext>
            </a:extLst>
          </p:cNvPr>
          <p:cNvCxnSpPr>
            <a:cxnSpLocks/>
            <a:stCxn id="109" idx="2"/>
            <a:endCxn id="17" idx="0"/>
          </p:cNvCxnSpPr>
          <p:nvPr/>
        </p:nvCxnSpPr>
        <p:spPr>
          <a:xfrm flipH="1">
            <a:off x="3044841" y="2480185"/>
            <a:ext cx="7510" cy="1306413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1">
            <a:extLst>
              <a:ext uri="{FF2B5EF4-FFF2-40B4-BE49-F238E27FC236}">
                <a16:creationId xmlns:a16="http://schemas.microsoft.com/office/drawing/2014/main" id="{3B0D1DDF-27AE-4F66-8EB6-DD7881FBDB47}"/>
              </a:ext>
            </a:extLst>
          </p:cNvPr>
          <p:cNvGrpSpPr/>
          <p:nvPr/>
        </p:nvGrpSpPr>
        <p:grpSpPr>
          <a:xfrm>
            <a:off x="11197286" y="7464530"/>
            <a:ext cx="2671114" cy="1158494"/>
            <a:chOff x="0" y="-47625"/>
            <a:chExt cx="1498352" cy="763329"/>
          </a:xfrm>
        </p:grpSpPr>
        <p:sp>
          <p:nvSpPr>
            <p:cNvPr id="135" name="Freeform 12">
              <a:extLst>
                <a:ext uri="{FF2B5EF4-FFF2-40B4-BE49-F238E27FC236}">
                  <a16:creationId xmlns:a16="http://schemas.microsoft.com/office/drawing/2014/main" id="{7F04AA13-7A8B-4441-BD71-FC3CFA797AB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6" name="TextBox 13">
              <a:extLst>
                <a:ext uri="{FF2B5EF4-FFF2-40B4-BE49-F238E27FC236}">
                  <a16:creationId xmlns:a16="http://schemas.microsoft.com/office/drawing/2014/main" id="{EB7CB9D4-DF08-444F-B75B-6AA055CA471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Chat, Balance, Admin Mode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altLang="ko-KR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Header</a:t>
            </a:r>
            <a:endParaRPr lang="en-US" sz="4405" b="1" dirty="0">
              <a:solidFill>
                <a:srgbClr val="474747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1FDA3DA-FFA2-4EF4-83CA-C199F2F1E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66" y="3786598"/>
            <a:ext cx="3294149" cy="31391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1E1CC65-0F9C-46E9-8BB9-C0274D3E3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173" y="3838775"/>
            <a:ext cx="1704975" cy="23526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0B9F8B0-4278-4A79-8C1F-C70E93E2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355" y="6755250"/>
            <a:ext cx="1694180" cy="1752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FE45FD5-C84D-429F-B686-D23B4B423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25" y="708874"/>
            <a:ext cx="7084797" cy="90548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72C7073-CDC4-4BDF-A4FD-AA154C4FC4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24" y="1684742"/>
            <a:ext cx="7084797" cy="929956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18E1C77-67FE-42B8-8C0F-DBFF3D57AC07}"/>
              </a:ext>
            </a:extLst>
          </p:cNvPr>
          <p:cNvCxnSpPr>
            <a:cxnSpLocks/>
          </p:cNvCxnSpPr>
          <p:nvPr/>
        </p:nvCxnSpPr>
        <p:spPr>
          <a:xfrm flipH="1" flipV="1">
            <a:off x="8443150" y="2433278"/>
            <a:ext cx="948672" cy="119624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A2DA5E3-0A8E-41DA-B996-87CD718AC4DE}"/>
              </a:ext>
            </a:extLst>
          </p:cNvPr>
          <p:cNvCxnSpPr>
            <a:cxnSpLocks/>
            <a:stCxn id="76" idx="0"/>
          </p:cNvCxnSpPr>
          <p:nvPr/>
        </p:nvCxnSpPr>
        <p:spPr>
          <a:xfrm flipH="1" flipV="1">
            <a:off x="12557598" y="1180592"/>
            <a:ext cx="3120405" cy="220437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43FE6C0-8C9C-4777-9863-2F783E44E405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9928576" y="2346026"/>
            <a:ext cx="2537420" cy="142885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F12DC8FA-B01E-4092-B927-BB77C11511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34" y="3828188"/>
            <a:ext cx="1628775" cy="173355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9B99691-2387-4B23-8150-BCE9F228BF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70" y="4352964"/>
            <a:ext cx="1476375" cy="63817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D0113E61-3480-44D9-8ADE-07822F66A9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70" y="5536035"/>
            <a:ext cx="1476375" cy="6381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4941916-9919-40E8-AE8F-9256BA0D60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691" y="4332397"/>
            <a:ext cx="1857143" cy="74285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C65CDBB-DE96-42CB-BF5B-6996BAFA68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353" y="6292986"/>
            <a:ext cx="1523810" cy="69523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34A4531-9C59-47D6-8B74-2FDDDBB07C9C}"/>
              </a:ext>
            </a:extLst>
          </p:cNvPr>
          <p:cNvSpPr txBox="1"/>
          <p:nvPr/>
        </p:nvSpPr>
        <p:spPr>
          <a:xfrm>
            <a:off x="11371424" y="5765126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총 현재 금액 현황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3AA2AEF-D0BE-4051-A719-6ACE78A78657}"/>
              </a:ext>
            </a:extLst>
          </p:cNvPr>
          <p:cNvSpPr txBox="1"/>
          <p:nvPr/>
        </p:nvSpPr>
        <p:spPr>
          <a:xfrm>
            <a:off x="11372896" y="3774880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API Key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등록 요청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591783-BEBE-4FA5-A95B-A6FA33D757A4}"/>
              </a:ext>
            </a:extLst>
          </p:cNvPr>
          <p:cNvSpPr txBox="1"/>
          <p:nvPr/>
        </p:nvSpPr>
        <p:spPr>
          <a:xfrm>
            <a:off x="14584903" y="3384968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Admin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DB6D656-F0E6-476C-A203-445FC38D8644}"/>
              </a:ext>
            </a:extLst>
          </p:cNvPr>
          <p:cNvSpPr txBox="1"/>
          <p:nvPr/>
        </p:nvSpPr>
        <p:spPr>
          <a:xfrm>
            <a:off x="14568065" y="6343342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Member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56A6F8DD-19A7-4FD6-9DFA-EFDFFBE0FB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72" y="6350138"/>
            <a:ext cx="1719175" cy="1738384"/>
          </a:xfrm>
          <a:prstGeom prst="rect">
            <a:avLst/>
          </a:prstGeom>
        </p:spPr>
      </p:pic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6D222ACE-9C2D-452E-8527-D14FDEB81C0E}"/>
              </a:ext>
            </a:extLst>
          </p:cNvPr>
          <p:cNvCxnSpPr>
            <a:cxnSpLocks/>
            <a:stCxn id="66" idx="1"/>
            <a:endCxn id="72" idx="3"/>
          </p:cNvCxnSpPr>
          <p:nvPr/>
        </p:nvCxnSpPr>
        <p:spPr>
          <a:xfrm flipH="1" flipV="1">
            <a:off x="6957845" y="4672052"/>
            <a:ext cx="1619589" cy="2291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8054C63-46C7-4E9B-9FAE-9ECC3B3642A4}"/>
              </a:ext>
            </a:extLst>
          </p:cNvPr>
          <p:cNvCxnSpPr>
            <a:cxnSpLocks/>
            <a:stCxn id="65" idx="0"/>
            <a:endCxn id="66" idx="2"/>
          </p:cNvCxnSpPr>
          <p:nvPr/>
        </p:nvCxnSpPr>
        <p:spPr>
          <a:xfrm flipH="1" flipV="1">
            <a:off x="9391822" y="5561738"/>
            <a:ext cx="14938" cy="78840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D17E0B13-7D41-4BC7-9991-F4C9B81B3CE0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4509528" y="4669260"/>
            <a:ext cx="971942" cy="279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3244768-57E8-4449-AFFC-ACC7915CF645}"/>
              </a:ext>
            </a:extLst>
          </p:cNvPr>
          <p:cNvSpPr txBox="1"/>
          <p:nvPr/>
        </p:nvSpPr>
        <p:spPr>
          <a:xfrm>
            <a:off x="1956429" y="3217614"/>
            <a:ext cx="2186200" cy="4119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AWS EC2 Server </a:t>
            </a:r>
          </a:p>
        </p:txBody>
      </p:sp>
      <p:sp>
        <p:nvSpPr>
          <p:cNvPr id="115" name="TextBox 28">
            <a:extLst>
              <a:ext uri="{FF2B5EF4-FFF2-40B4-BE49-F238E27FC236}">
                <a16:creationId xmlns:a16="http://schemas.microsoft.com/office/drawing/2014/main" id="{9E0D16F2-666E-44C6-99DD-A309C56B4A95}"/>
              </a:ext>
            </a:extLst>
          </p:cNvPr>
          <p:cNvSpPr txBox="1"/>
          <p:nvPr/>
        </p:nvSpPr>
        <p:spPr>
          <a:xfrm>
            <a:off x="5256871" y="983793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1</a:t>
            </a:r>
          </a:p>
        </p:txBody>
      </p:sp>
      <p:grpSp>
        <p:nvGrpSpPr>
          <p:cNvPr id="57" name="Group 11">
            <a:extLst>
              <a:ext uri="{FF2B5EF4-FFF2-40B4-BE49-F238E27FC236}">
                <a16:creationId xmlns:a16="http://schemas.microsoft.com/office/drawing/2014/main" id="{C4BE4A4B-FA5E-4430-927B-274A53D07E52}"/>
              </a:ext>
            </a:extLst>
          </p:cNvPr>
          <p:cNvGrpSpPr/>
          <p:nvPr/>
        </p:nvGrpSpPr>
        <p:grpSpPr>
          <a:xfrm>
            <a:off x="11317930" y="8842495"/>
            <a:ext cx="2444345" cy="895770"/>
            <a:chOff x="0" y="0"/>
            <a:chExt cx="569502" cy="135797"/>
          </a:xfrm>
        </p:grpSpPr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821BF022-5423-44C7-A8F5-B5326A4F6ADF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FEC3EB16-F4AD-49A3-97C1-B4850FE8FFD9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TextBox 23">
            <a:extLst>
              <a:ext uri="{FF2B5EF4-FFF2-40B4-BE49-F238E27FC236}">
                <a16:creationId xmlns:a16="http://schemas.microsoft.com/office/drawing/2014/main" id="{AD38E0EE-7242-4D8E-8955-BC7728D1253D}"/>
              </a:ext>
            </a:extLst>
          </p:cNvPr>
          <p:cNvSpPr txBox="1"/>
          <p:nvPr/>
        </p:nvSpPr>
        <p:spPr>
          <a:xfrm>
            <a:off x="11435226" y="8957669"/>
            <a:ext cx="2162328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API Key &amp;</a:t>
            </a:r>
          </a:p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User Balance</a:t>
            </a:r>
          </a:p>
        </p:txBody>
      </p:sp>
      <p:grpSp>
        <p:nvGrpSpPr>
          <p:cNvPr id="79" name="Group 11">
            <a:extLst>
              <a:ext uri="{FF2B5EF4-FFF2-40B4-BE49-F238E27FC236}">
                <a16:creationId xmlns:a16="http://schemas.microsoft.com/office/drawing/2014/main" id="{E85F982E-19BA-49F1-9EF8-52A9ABA4F2B6}"/>
              </a:ext>
            </a:extLst>
          </p:cNvPr>
          <p:cNvGrpSpPr/>
          <p:nvPr/>
        </p:nvGrpSpPr>
        <p:grpSpPr>
          <a:xfrm>
            <a:off x="8150427" y="8845723"/>
            <a:ext cx="2444345" cy="857694"/>
            <a:chOff x="0" y="0"/>
            <a:chExt cx="569502" cy="135797"/>
          </a:xfrm>
        </p:grpSpPr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076F7DED-B381-4D69-B7A7-CC26E07194F8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82" name="TextBox 13">
              <a:extLst>
                <a:ext uri="{FF2B5EF4-FFF2-40B4-BE49-F238E27FC236}">
                  <a16:creationId xmlns:a16="http://schemas.microsoft.com/office/drawing/2014/main" id="{4789F016-BD4C-422F-8BD8-915B921A3063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TextBox 23">
            <a:extLst>
              <a:ext uri="{FF2B5EF4-FFF2-40B4-BE49-F238E27FC236}">
                <a16:creationId xmlns:a16="http://schemas.microsoft.com/office/drawing/2014/main" id="{38E226C7-F2A6-425E-AE26-E258A1067EF9}"/>
              </a:ext>
            </a:extLst>
          </p:cNvPr>
          <p:cNvSpPr txBox="1"/>
          <p:nvPr/>
        </p:nvSpPr>
        <p:spPr>
          <a:xfrm>
            <a:off x="8255024" y="8946654"/>
            <a:ext cx="2162328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Chat</a:t>
            </a: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 </a:t>
            </a:r>
            <a:r>
              <a:rPr lang="en-US" altLang="ko-KR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Show / Hide</a:t>
            </a: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메시지 알림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7" name="Group 11">
            <a:extLst>
              <a:ext uri="{FF2B5EF4-FFF2-40B4-BE49-F238E27FC236}">
                <a16:creationId xmlns:a16="http://schemas.microsoft.com/office/drawing/2014/main" id="{889AB218-11D8-4389-9DC1-86255E84C902}"/>
              </a:ext>
            </a:extLst>
          </p:cNvPr>
          <p:cNvGrpSpPr/>
          <p:nvPr/>
        </p:nvGrpSpPr>
        <p:grpSpPr>
          <a:xfrm>
            <a:off x="4982924" y="8807647"/>
            <a:ext cx="2444345" cy="895770"/>
            <a:chOff x="0" y="0"/>
            <a:chExt cx="569502" cy="135797"/>
          </a:xfrm>
        </p:grpSpPr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60C5C3C8-158B-44B9-9990-3B04A832074D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89" name="TextBox 13">
              <a:extLst>
                <a:ext uri="{FF2B5EF4-FFF2-40B4-BE49-F238E27FC236}">
                  <a16:creationId xmlns:a16="http://schemas.microsoft.com/office/drawing/2014/main" id="{C846F430-7131-459C-9B45-9A30C5371803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94" name="TextBox 23">
            <a:extLst>
              <a:ext uri="{FF2B5EF4-FFF2-40B4-BE49-F238E27FC236}">
                <a16:creationId xmlns:a16="http://schemas.microsoft.com/office/drawing/2014/main" id="{CA86BD9A-BDCB-4822-A05C-B546E0E3053B}"/>
              </a:ext>
            </a:extLst>
          </p:cNvPr>
          <p:cNvSpPr txBox="1"/>
          <p:nvPr/>
        </p:nvSpPr>
        <p:spPr>
          <a:xfrm>
            <a:off x="5123932" y="8930404"/>
            <a:ext cx="2162328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채팅창 간소화</a:t>
            </a:r>
            <a:endParaRPr lang="en-US" altLang="ko-KR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채팅창 서버 상태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95" name="Group 11">
            <a:extLst>
              <a:ext uri="{FF2B5EF4-FFF2-40B4-BE49-F238E27FC236}">
                <a16:creationId xmlns:a16="http://schemas.microsoft.com/office/drawing/2014/main" id="{4E96D880-F7CF-4764-90BA-025C21BA2FE8}"/>
              </a:ext>
            </a:extLst>
          </p:cNvPr>
          <p:cNvGrpSpPr/>
          <p:nvPr/>
        </p:nvGrpSpPr>
        <p:grpSpPr>
          <a:xfrm>
            <a:off x="1815421" y="8793345"/>
            <a:ext cx="2444345" cy="895770"/>
            <a:chOff x="0" y="0"/>
            <a:chExt cx="569502" cy="135797"/>
          </a:xfrm>
        </p:grpSpPr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60973FA-ABA2-4722-89D2-700DA22E1E0C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98" name="TextBox 13">
              <a:extLst>
                <a:ext uri="{FF2B5EF4-FFF2-40B4-BE49-F238E27FC236}">
                  <a16:creationId xmlns:a16="http://schemas.microsoft.com/office/drawing/2014/main" id="{3B8DE9EF-2C18-404C-A55E-F4D51E46315B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TextBox 23">
            <a:extLst>
              <a:ext uri="{FF2B5EF4-FFF2-40B4-BE49-F238E27FC236}">
                <a16:creationId xmlns:a16="http://schemas.microsoft.com/office/drawing/2014/main" id="{2B48D02B-C870-4278-8B98-BDA905C0EA5C}"/>
              </a:ext>
            </a:extLst>
          </p:cNvPr>
          <p:cNvSpPr txBox="1"/>
          <p:nvPr/>
        </p:nvSpPr>
        <p:spPr>
          <a:xfrm>
            <a:off x="1956429" y="9085483"/>
            <a:ext cx="2162328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실시간 채팅창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100" name="Group 11">
            <a:extLst>
              <a:ext uri="{FF2B5EF4-FFF2-40B4-BE49-F238E27FC236}">
                <a16:creationId xmlns:a16="http://schemas.microsoft.com/office/drawing/2014/main" id="{82AEDC21-DDC2-47C8-B2BD-B1662CD9E747}"/>
              </a:ext>
            </a:extLst>
          </p:cNvPr>
          <p:cNvGrpSpPr/>
          <p:nvPr/>
        </p:nvGrpSpPr>
        <p:grpSpPr>
          <a:xfrm>
            <a:off x="14485433" y="8842495"/>
            <a:ext cx="2444345" cy="895770"/>
            <a:chOff x="0" y="0"/>
            <a:chExt cx="569502" cy="135797"/>
          </a:xfrm>
        </p:grpSpPr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EE48B679-4AA6-4EC8-9496-67A16771E192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102" name="TextBox 13">
              <a:extLst>
                <a:ext uri="{FF2B5EF4-FFF2-40B4-BE49-F238E27FC236}">
                  <a16:creationId xmlns:a16="http://schemas.microsoft.com/office/drawing/2014/main" id="{C010FF73-4252-49A1-866F-461F3DBF92EC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103" name="TextBox 23">
            <a:extLst>
              <a:ext uri="{FF2B5EF4-FFF2-40B4-BE49-F238E27FC236}">
                <a16:creationId xmlns:a16="http://schemas.microsoft.com/office/drawing/2014/main" id="{70F82FF7-E803-42DB-862E-624EADE6C2F5}"/>
              </a:ext>
            </a:extLst>
          </p:cNvPr>
          <p:cNvSpPr txBox="1"/>
          <p:nvPr/>
        </p:nvSpPr>
        <p:spPr>
          <a:xfrm>
            <a:off x="14649128" y="9124914"/>
            <a:ext cx="2162328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User</a:t>
            </a: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 </a:t>
            </a:r>
            <a:r>
              <a:rPr lang="en-US" altLang="ko-KR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ID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52337A2F-6B7F-451A-8128-E1955CA80D4E}"/>
              </a:ext>
            </a:extLst>
          </p:cNvPr>
          <p:cNvCxnSpPr>
            <a:cxnSpLocks/>
          </p:cNvCxnSpPr>
          <p:nvPr/>
        </p:nvCxnSpPr>
        <p:spPr>
          <a:xfrm>
            <a:off x="3105642" y="2152512"/>
            <a:ext cx="2637200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625FF29A-9C8E-4705-9FB2-106F39FFA73B}"/>
              </a:ext>
            </a:extLst>
          </p:cNvPr>
          <p:cNvCxnSpPr>
            <a:cxnSpLocks/>
            <a:stCxn id="23" idx="2"/>
            <a:endCxn id="71" idx="0"/>
          </p:cNvCxnSpPr>
          <p:nvPr/>
        </p:nvCxnSpPr>
        <p:spPr>
          <a:xfrm>
            <a:off x="12451263" y="5075254"/>
            <a:ext cx="13261" cy="68987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1">
            <a:extLst>
              <a:ext uri="{FF2B5EF4-FFF2-40B4-BE49-F238E27FC236}">
                <a16:creationId xmlns:a16="http://schemas.microsoft.com/office/drawing/2014/main" id="{C8F2813E-5699-4C9A-9675-E9DB4E6650C9}"/>
              </a:ext>
            </a:extLst>
          </p:cNvPr>
          <p:cNvGrpSpPr/>
          <p:nvPr/>
        </p:nvGrpSpPr>
        <p:grpSpPr>
          <a:xfrm>
            <a:off x="2209580" y="1809104"/>
            <a:ext cx="1685542" cy="671081"/>
            <a:chOff x="0" y="-47625"/>
            <a:chExt cx="1498352" cy="763329"/>
          </a:xfrm>
        </p:grpSpPr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BD41BB02-C8D8-4CE6-8FE6-B62675CFE29D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9" name="TextBox 13">
              <a:extLst>
                <a:ext uri="{FF2B5EF4-FFF2-40B4-BE49-F238E27FC236}">
                  <a16:creationId xmlns:a16="http://schemas.microsoft.com/office/drawing/2014/main" id="{533B595E-025B-4778-8A56-3A2214539859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10" name="TextBox 33">
            <a:extLst>
              <a:ext uri="{FF2B5EF4-FFF2-40B4-BE49-F238E27FC236}">
                <a16:creationId xmlns:a16="http://schemas.microsoft.com/office/drawing/2014/main" id="{C1777820-4A76-44D4-8F46-40C0FB5573F9}"/>
              </a:ext>
            </a:extLst>
          </p:cNvPr>
          <p:cNvSpPr txBox="1"/>
          <p:nvPr/>
        </p:nvSpPr>
        <p:spPr>
          <a:xfrm>
            <a:off x="2346848" y="2020360"/>
            <a:ext cx="1411005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Child Node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47704C2-9790-464E-BDD7-A98B478804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615" y="7679175"/>
            <a:ext cx="2524125" cy="828675"/>
          </a:xfrm>
          <a:prstGeom prst="rect">
            <a:avLst/>
          </a:prstGeom>
        </p:spPr>
      </p:pic>
      <p:sp>
        <p:nvSpPr>
          <p:cNvPr id="122" name="Freeform 8">
            <a:extLst>
              <a:ext uri="{FF2B5EF4-FFF2-40B4-BE49-F238E27FC236}">
                <a16:creationId xmlns:a16="http://schemas.microsoft.com/office/drawing/2014/main" id="{6277FDE7-3BD3-4B29-88FA-C55CC7E16728}"/>
              </a:ext>
            </a:extLst>
          </p:cNvPr>
          <p:cNvSpPr/>
          <p:nvPr/>
        </p:nvSpPr>
        <p:spPr>
          <a:xfrm>
            <a:off x="5742842" y="203440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3" name="Freeform 8">
            <a:extLst>
              <a:ext uri="{FF2B5EF4-FFF2-40B4-BE49-F238E27FC236}">
                <a16:creationId xmlns:a16="http://schemas.microsoft.com/office/drawing/2014/main" id="{F1A1CDBD-318E-4CA8-9386-8ACF047F81DA}"/>
              </a:ext>
            </a:extLst>
          </p:cNvPr>
          <p:cNvSpPr/>
          <p:nvPr/>
        </p:nvSpPr>
        <p:spPr>
          <a:xfrm>
            <a:off x="8334402" y="233170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4" name="Freeform 8">
            <a:extLst>
              <a:ext uri="{FF2B5EF4-FFF2-40B4-BE49-F238E27FC236}">
                <a16:creationId xmlns:a16="http://schemas.microsoft.com/office/drawing/2014/main" id="{BF15FEBA-9D27-4BA3-A754-7BCC15271A6B}"/>
              </a:ext>
            </a:extLst>
          </p:cNvPr>
          <p:cNvSpPr/>
          <p:nvPr/>
        </p:nvSpPr>
        <p:spPr>
          <a:xfrm>
            <a:off x="9904935" y="2282780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5" name="Freeform 8">
            <a:extLst>
              <a:ext uri="{FF2B5EF4-FFF2-40B4-BE49-F238E27FC236}">
                <a16:creationId xmlns:a16="http://schemas.microsoft.com/office/drawing/2014/main" id="{EF6BD110-AA2D-4733-BC71-29CD13201504}"/>
              </a:ext>
            </a:extLst>
          </p:cNvPr>
          <p:cNvSpPr/>
          <p:nvPr/>
        </p:nvSpPr>
        <p:spPr>
          <a:xfrm>
            <a:off x="12503374" y="1115866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D29EDC04-6727-4218-A4EC-787ABF888BD9}"/>
              </a:ext>
            </a:extLst>
          </p:cNvPr>
          <p:cNvCxnSpPr>
            <a:cxnSpLocks/>
          </p:cNvCxnSpPr>
          <p:nvPr/>
        </p:nvCxnSpPr>
        <p:spPr>
          <a:xfrm>
            <a:off x="12344400" y="7010363"/>
            <a:ext cx="0" cy="4493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4CB55951-7C5B-4316-99E0-3D8BA0EDF6C3}"/>
              </a:ext>
            </a:extLst>
          </p:cNvPr>
          <p:cNvCxnSpPr>
            <a:cxnSpLocks/>
          </p:cNvCxnSpPr>
          <p:nvPr/>
        </p:nvCxnSpPr>
        <p:spPr>
          <a:xfrm>
            <a:off x="12627085" y="7010363"/>
            <a:ext cx="0" cy="4493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3">
            <a:extLst>
              <a:ext uri="{FF2B5EF4-FFF2-40B4-BE49-F238E27FC236}">
                <a16:creationId xmlns:a16="http://schemas.microsoft.com/office/drawing/2014/main" id="{5898C565-3176-4920-B25A-90E7262678E9}"/>
              </a:ext>
            </a:extLst>
          </p:cNvPr>
          <p:cNvSpPr txBox="1"/>
          <p:nvPr/>
        </p:nvSpPr>
        <p:spPr>
          <a:xfrm>
            <a:off x="3475846" y="9242978"/>
            <a:ext cx="1499788" cy="1088491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1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072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6403731" y="2290200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03731" y="3325352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403731" y="6420349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403731" y="4333179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403731" y="7457817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403731" y="535872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541928" y="7583216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14408" y="6458768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시연</a:t>
            </a:r>
            <a:endParaRPr lang="en-US" sz="3061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314408" y="7493493"/>
            <a:ext cx="6851212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개선 방향</a:t>
            </a:r>
            <a:endParaRPr lang="en-US" sz="3061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14853516" y="480309"/>
            <a:ext cx="1956072" cy="1172983"/>
            <a:chOff x="0" y="0"/>
            <a:chExt cx="660400" cy="39601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3511218" y="6931395"/>
            <a:ext cx="4158962" cy="2750113"/>
          </a:xfrm>
          <a:custGeom>
            <a:avLst/>
            <a:gdLst/>
            <a:ahLst/>
            <a:cxnLst/>
            <a:rect l="l" t="t" r="r" b="b"/>
            <a:pathLst>
              <a:path w="4158962" h="2750113">
                <a:moveTo>
                  <a:pt x="0" y="0"/>
                </a:moveTo>
                <a:lnTo>
                  <a:pt x="4158962" y="0"/>
                </a:lnTo>
                <a:lnTo>
                  <a:pt x="4158962" y="2750113"/>
                </a:lnTo>
                <a:lnTo>
                  <a:pt x="0" y="2750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617820" y="615017"/>
            <a:ext cx="5234287" cy="9056966"/>
            <a:chOff x="0" y="0"/>
            <a:chExt cx="2264386" cy="39181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64386" cy="3918101"/>
            </a:xfrm>
            <a:custGeom>
              <a:avLst/>
              <a:gdLst/>
              <a:ahLst/>
              <a:cxnLst/>
              <a:rect l="l" t="t" r="r" b="b"/>
              <a:pathLst>
                <a:path w="2264386" h="3918101">
                  <a:moveTo>
                    <a:pt x="0" y="0"/>
                  </a:moveTo>
                  <a:lnTo>
                    <a:pt x="2264386" y="0"/>
                  </a:lnTo>
                  <a:lnTo>
                    <a:pt x="2264386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9FAF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264386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89760" y="4735360"/>
            <a:ext cx="4662347" cy="87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14"/>
              </a:lnSpc>
              <a:spcBef>
                <a:spcPct val="0"/>
              </a:spcBef>
            </a:pPr>
            <a:r>
              <a:rPr lang="en-US" sz="5081" dirty="0">
                <a:solidFill>
                  <a:srgbClr val="474747"/>
                </a:solidFill>
                <a:latin typeface="Source Han Sans KR Bold"/>
              </a:rPr>
              <a:t>CONTENTS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41928" y="2372764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41928" y="3398094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541928" y="6506528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41928" y="4440858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541928" y="5469702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314408" y="2319867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ea typeface="Source Han Sans KR Medium"/>
              </a:rPr>
              <a:t>프로젝트 소개 </a:t>
            </a:r>
            <a:r>
              <a:rPr lang="en-US" altLang="ko-KR" sz="3061" dirty="0">
                <a:solidFill>
                  <a:srgbClr val="3D3D3D"/>
                </a:solidFill>
                <a:ea typeface="Source Han Sans KR Medium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ea typeface="Source Han Sans KR Medium"/>
              </a:rPr>
              <a:t>기획의도</a:t>
            </a:r>
            <a:r>
              <a:rPr lang="en-US" altLang="ko-KR" sz="2400" dirty="0">
                <a:solidFill>
                  <a:srgbClr val="3D3D3D"/>
                </a:solidFill>
                <a:ea typeface="Source Han Sans KR Medium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ea typeface="Source Han Sans KR Medium"/>
              </a:rPr>
              <a:t>서비스 소개</a:t>
            </a:r>
            <a:endParaRPr lang="en-US" sz="2400" dirty="0">
              <a:solidFill>
                <a:srgbClr val="3D3D3D"/>
              </a:solidFill>
              <a:ea typeface="Source Han Sans KR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314408" y="3354592"/>
            <a:ext cx="8190968" cy="45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설계 </a:t>
            </a:r>
            <a:r>
              <a:rPr lang="en-US" altLang="ko-KR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Menus,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User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Action,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ERD,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개발환경</a:t>
            </a:r>
            <a:endParaRPr lang="en-US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314408" y="4389318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진행 </a:t>
            </a:r>
            <a:r>
              <a:rPr lang="en-US" altLang="ko-KR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역할분담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작업 일정</a:t>
            </a:r>
            <a:endParaRPr lang="en-US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314408" y="5424043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ea typeface="Source Han Sans KR Medium"/>
              </a:rPr>
              <a:t>주요 기능</a:t>
            </a:r>
            <a:endParaRPr lang="en-US" sz="3061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5136253" y="723683"/>
            <a:ext cx="1390597" cy="5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Project</a:t>
            </a:r>
          </a:p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report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0722" y="992419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TradingView Widget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Main</a:t>
            </a:r>
          </a:p>
        </p:txBody>
      </p:sp>
      <p:grpSp>
        <p:nvGrpSpPr>
          <p:cNvPr id="59" name="Group 11">
            <a:extLst>
              <a:ext uri="{FF2B5EF4-FFF2-40B4-BE49-F238E27FC236}">
                <a16:creationId xmlns:a16="http://schemas.microsoft.com/office/drawing/2014/main" id="{D0045195-339C-4883-9BB6-34E920B050AF}"/>
              </a:ext>
            </a:extLst>
          </p:cNvPr>
          <p:cNvGrpSpPr/>
          <p:nvPr/>
        </p:nvGrpSpPr>
        <p:grpSpPr>
          <a:xfrm>
            <a:off x="7153441" y="2324902"/>
            <a:ext cx="3686456" cy="515605"/>
            <a:chOff x="0" y="0"/>
            <a:chExt cx="569502" cy="135797"/>
          </a:xfrm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22ADB128-1643-4C59-BE0C-A5ED6744D6B3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65" name="TextBox 13">
              <a:extLst>
                <a:ext uri="{FF2B5EF4-FFF2-40B4-BE49-F238E27FC236}">
                  <a16:creationId xmlns:a16="http://schemas.microsoft.com/office/drawing/2014/main" id="{86564533-91CC-4E92-9E8C-58FCD43959F7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68" name="TextBox 23">
            <a:extLst>
              <a:ext uri="{FF2B5EF4-FFF2-40B4-BE49-F238E27FC236}">
                <a16:creationId xmlns:a16="http://schemas.microsoft.com/office/drawing/2014/main" id="{7D76A9A1-0719-470A-A9C0-00344DE4D4EA}"/>
              </a:ext>
            </a:extLst>
          </p:cNvPr>
          <p:cNvSpPr txBox="1"/>
          <p:nvPr/>
        </p:nvSpPr>
        <p:spPr>
          <a:xfrm>
            <a:off x="7153441" y="2420287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Ticker Tape Widget</a:t>
            </a:r>
          </a:p>
        </p:txBody>
      </p:sp>
      <p:grpSp>
        <p:nvGrpSpPr>
          <p:cNvPr id="69" name="Group 11">
            <a:extLst>
              <a:ext uri="{FF2B5EF4-FFF2-40B4-BE49-F238E27FC236}">
                <a16:creationId xmlns:a16="http://schemas.microsoft.com/office/drawing/2014/main" id="{6AEECA7C-6F0B-4E7B-83E8-94E95DDFBC23}"/>
              </a:ext>
            </a:extLst>
          </p:cNvPr>
          <p:cNvGrpSpPr/>
          <p:nvPr/>
        </p:nvGrpSpPr>
        <p:grpSpPr>
          <a:xfrm>
            <a:off x="7153441" y="3696384"/>
            <a:ext cx="3686456" cy="515605"/>
            <a:chOff x="0" y="0"/>
            <a:chExt cx="569502" cy="135797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6E9D735D-104A-465B-890C-C7BE5EA40904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61F2A593-0209-4DB1-B5ED-EBDA85E192B9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72" name="TextBox 23">
            <a:extLst>
              <a:ext uri="{FF2B5EF4-FFF2-40B4-BE49-F238E27FC236}">
                <a16:creationId xmlns:a16="http://schemas.microsoft.com/office/drawing/2014/main" id="{2DA0D464-3C8F-4589-92F5-1DAB388909A1}"/>
              </a:ext>
            </a:extLst>
          </p:cNvPr>
          <p:cNvSpPr txBox="1"/>
          <p:nvPr/>
        </p:nvSpPr>
        <p:spPr>
          <a:xfrm>
            <a:off x="7153441" y="3791769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Advanced Real-Time Chart</a:t>
            </a:r>
          </a:p>
        </p:txBody>
      </p:sp>
      <p:grpSp>
        <p:nvGrpSpPr>
          <p:cNvPr id="73" name="Group 11">
            <a:extLst>
              <a:ext uri="{FF2B5EF4-FFF2-40B4-BE49-F238E27FC236}">
                <a16:creationId xmlns:a16="http://schemas.microsoft.com/office/drawing/2014/main" id="{565E3D6E-1E76-4296-92D1-C402F50E9865}"/>
              </a:ext>
            </a:extLst>
          </p:cNvPr>
          <p:cNvGrpSpPr/>
          <p:nvPr/>
        </p:nvGrpSpPr>
        <p:grpSpPr>
          <a:xfrm>
            <a:off x="7153441" y="4434650"/>
            <a:ext cx="3686456" cy="515605"/>
            <a:chOff x="0" y="0"/>
            <a:chExt cx="569502" cy="135797"/>
          </a:xfrm>
        </p:grpSpPr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7762285B-BEC5-4759-9FF7-0EE9DE631B03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75" name="TextBox 13">
              <a:extLst>
                <a:ext uri="{FF2B5EF4-FFF2-40B4-BE49-F238E27FC236}">
                  <a16:creationId xmlns:a16="http://schemas.microsoft.com/office/drawing/2014/main" id="{74A963D5-EE79-44AF-9BC8-59655DD0D48E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76" name="TextBox 23">
            <a:extLst>
              <a:ext uri="{FF2B5EF4-FFF2-40B4-BE49-F238E27FC236}">
                <a16:creationId xmlns:a16="http://schemas.microsoft.com/office/drawing/2014/main" id="{DC87AD02-6B42-43E2-B988-5B69E19293B1}"/>
              </a:ext>
            </a:extLst>
          </p:cNvPr>
          <p:cNvSpPr txBox="1"/>
          <p:nvPr/>
        </p:nvSpPr>
        <p:spPr>
          <a:xfrm>
            <a:off x="7153441" y="4530035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Cryptocurrency Market</a:t>
            </a:r>
          </a:p>
        </p:txBody>
      </p:sp>
      <p:grpSp>
        <p:nvGrpSpPr>
          <p:cNvPr id="77" name="Group 11">
            <a:extLst>
              <a:ext uri="{FF2B5EF4-FFF2-40B4-BE49-F238E27FC236}">
                <a16:creationId xmlns:a16="http://schemas.microsoft.com/office/drawing/2014/main" id="{F1C43004-3645-4935-9CB7-8F86C105C808}"/>
              </a:ext>
            </a:extLst>
          </p:cNvPr>
          <p:cNvGrpSpPr/>
          <p:nvPr/>
        </p:nvGrpSpPr>
        <p:grpSpPr>
          <a:xfrm>
            <a:off x="7153441" y="5114890"/>
            <a:ext cx="3686456" cy="515605"/>
            <a:chOff x="0" y="0"/>
            <a:chExt cx="569502" cy="135797"/>
          </a:xfrm>
        </p:grpSpPr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9D4BE821-0A5B-4724-BE30-6535815ACA86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79" name="TextBox 13">
              <a:extLst>
                <a:ext uri="{FF2B5EF4-FFF2-40B4-BE49-F238E27FC236}">
                  <a16:creationId xmlns:a16="http://schemas.microsoft.com/office/drawing/2014/main" id="{BF399612-57CF-4886-9A1A-8D6371E53965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0" name="TextBox 23">
            <a:extLst>
              <a:ext uri="{FF2B5EF4-FFF2-40B4-BE49-F238E27FC236}">
                <a16:creationId xmlns:a16="http://schemas.microsoft.com/office/drawing/2014/main" id="{EAA4AF05-945B-4C7B-95F0-5E600C0FB4E9}"/>
              </a:ext>
            </a:extLst>
          </p:cNvPr>
          <p:cNvSpPr txBox="1"/>
          <p:nvPr/>
        </p:nvSpPr>
        <p:spPr>
          <a:xfrm>
            <a:off x="7153441" y="5210275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Technical Analysis</a:t>
            </a:r>
          </a:p>
        </p:txBody>
      </p:sp>
      <p:grpSp>
        <p:nvGrpSpPr>
          <p:cNvPr id="81" name="Group 11">
            <a:extLst>
              <a:ext uri="{FF2B5EF4-FFF2-40B4-BE49-F238E27FC236}">
                <a16:creationId xmlns:a16="http://schemas.microsoft.com/office/drawing/2014/main" id="{D5F0E710-6B6D-4E0A-9323-3D26034CDBCC}"/>
              </a:ext>
            </a:extLst>
          </p:cNvPr>
          <p:cNvGrpSpPr/>
          <p:nvPr/>
        </p:nvGrpSpPr>
        <p:grpSpPr>
          <a:xfrm>
            <a:off x="7153441" y="5844198"/>
            <a:ext cx="3686456" cy="515605"/>
            <a:chOff x="0" y="0"/>
            <a:chExt cx="569502" cy="135797"/>
          </a:xfrm>
        </p:grpSpPr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F4893DE7-6683-442E-8776-EF4029F3B2E1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83" name="TextBox 13">
              <a:extLst>
                <a:ext uri="{FF2B5EF4-FFF2-40B4-BE49-F238E27FC236}">
                  <a16:creationId xmlns:a16="http://schemas.microsoft.com/office/drawing/2014/main" id="{81382898-996C-48C1-BC17-C268F0444B9D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4" name="TextBox 23">
            <a:extLst>
              <a:ext uri="{FF2B5EF4-FFF2-40B4-BE49-F238E27FC236}">
                <a16:creationId xmlns:a16="http://schemas.microsoft.com/office/drawing/2014/main" id="{CD5B9BD0-4A55-40C5-91F3-CFBDA9B51D3C}"/>
              </a:ext>
            </a:extLst>
          </p:cNvPr>
          <p:cNvSpPr txBox="1"/>
          <p:nvPr/>
        </p:nvSpPr>
        <p:spPr>
          <a:xfrm>
            <a:off x="7153441" y="5939583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Stock-Overview</a:t>
            </a:r>
          </a:p>
        </p:txBody>
      </p:sp>
      <p:grpSp>
        <p:nvGrpSpPr>
          <p:cNvPr id="85" name="Group 11">
            <a:extLst>
              <a:ext uri="{FF2B5EF4-FFF2-40B4-BE49-F238E27FC236}">
                <a16:creationId xmlns:a16="http://schemas.microsoft.com/office/drawing/2014/main" id="{8B6D9CC9-20CE-443C-8A1F-DA5402437FAF}"/>
              </a:ext>
            </a:extLst>
          </p:cNvPr>
          <p:cNvGrpSpPr/>
          <p:nvPr/>
        </p:nvGrpSpPr>
        <p:grpSpPr>
          <a:xfrm>
            <a:off x="7153441" y="6524440"/>
            <a:ext cx="3686456" cy="515605"/>
            <a:chOff x="0" y="0"/>
            <a:chExt cx="569502" cy="135797"/>
          </a:xfrm>
        </p:grpSpPr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AC647C-0A6D-40C4-9306-01D832353802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87" name="TextBox 13">
              <a:extLst>
                <a:ext uri="{FF2B5EF4-FFF2-40B4-BE49-F238E27FC236}">
                  <a16:creationId xmlns:a16="http://schemas.microsoft.com/office/drawing/2014/main" id="{D41E4AE0-3F1D-49F6-80D4-5EEDCD75AC5F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8" name="TextBox 23">
            <a:extLst>
              <a:ext uri="{FF2B5EF4-FFF2-40B4-BE49-F238E27FC236}">
                <a16:creationId xmlns:a16="http://schemas.microsoft.com/office/drawing/2014/main" id="{85749146-3843-468A-946C-2839F735CCFA}"/>
              </a:ext>
            </a:extLst>
          </p:cNvPr>
          <p:cNvSpPr txBox="1"/>
          <p:nvPr/>
        </p:nvSpPr>
        <p:spPr>
          <a:xfrm>
            <a:off x="7153441" y="6619825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Company Profile</a:t>
            </a:r>
          </a:p>
        </p:txBody>
      </p:sp>
      <p:grpSp>
        <p:nvGrpSpPr>
          <p:cNvPr id="89" name="Group 11">
            <a:extLst>
              <a:ext uri="{FF2B5EF4-FFF2-40B4-BE49-F238E27FC236}">
                <a16:creationId xmlns:a16="http://schemas.microsoft.com/office/drawing/2014/main" id="{47D828F5-4C52-4D6C-9D41-75A5360DC574}"/>
              </a:ext>
            </a:extLst>
          </p:cNvPr>
          <p:cNvGrpSpPr/>
          <p:nvPr/>
        </p:nvGrpSpPr>
        <p:grpSpPr>
          <a:xfrm>
            <a:off x="7153441" y="2997731"/>
            <a:ext cx="3686456" cy="515605"/>
            <a:chOff x="0" y="0"/>
            <a:chExt cx="569502" cy="135797"/>
          </a:xfrm>
        </p:grpSpPr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51BE84CC-2263-4DCE-8FAD-31580FF27D4F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91" name="TextBox 13">
              <a:extLst>
                <a:ext uri="{FF2B5EF4-FFF2-40B4-BE49-F238E27FC236}">
                  <a16:creationId xmlns:a16="http://schemas.microsoft.com/office/drawing/2014/main" id="{5D69A6FF-6626-45D9-ADA6-8FFCF9502DDB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92" name="TextBox 23">
            <a:extLst>
              <a:ext uri="{FF2B5EF4-FFF2-40B4-BE49-F238E27FC236}">
                <a16:creationId xmlns:a16="http://schemas.microsoft.com/office/drawing/2014/main" id="{F3E3946F-1897-488C-93C6-CF5ED5FFE847}"/>
              </a:ext>
            </a:extLst>
          </p:cNvPr>
          <p:cNvSpPr txBox="1"/>
          <p:nvPr/>
        </p:nvSpPr>
        <p:spPr>
          <a:xfrm>
            <a:off x="7153441" y="3093116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Symbol Info</a:t>
            </a:r>
          </a:p>
        </p:txBody>
      </p:sp>
      <p:grpSp>
        <p:nvGrpSpPr>
          <p:cNvPr id="98" name="Group 11">
            <a:extLst>
              <a:ext uri="{FF2B5EF4-FFF2-40B4-BE49-F238E27FC236}">
                <a16:creationId xmlns:a16="http://schemas.microsoft.com/office/drawing/2014/main" id="{E934AB02-41AE-4583-A371-3A058129647B}"/>
              </a:ext>
            </a:extLst>
          </p:cNvPr>
          <p:cNvGrpSpPr/>
          <p:nvPr/>
        </p:nvGrpSpPr>
        <p:grpSpPr>
          <a:xfrm>
            <a:off x="7353300" y="8420100"/>
            <a:ext cx="3581400" cy="1088492"/>
            <a:chOff x="0" y="-47625"/>
            <a:chExt cx="1498352" cy="763329"/>
          </a:xfrm>
        </p:grpSpPr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130864E4-C803-45F7-BB24-8A7FBB2DDA69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0" name="TextBox 13">
              <a:extLst>
                <a:ext uri="{FF2B5EF4-FFF2-40B4-BE49-F238E27FC236}">
                  <a16:creationId xmlns:a16="http://schemas.microsoft.com/office/drawing/2014/main" id="{50AC3358-38B8-4A63-8747-91AC94188F75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1" name="TextBox 33">
            <a:extLst>
              <a:ext uri="{FF2B5EF4-FFF2-40B4-BE49-F238E27FC236}">
                <a16:creationId xmlns:a16="http://schemas.microsoft.com/office/drawing/2014/main" id="{42A4782E-81CC-493E-B225-590909CDF9A1}"/>
              </a:ext>
            </a:extLst>
          </p:cNvPr>
          <p:cNvSpPr txBox="1"/>
          <p:nvPr/>
        </p:nvSpPr>
        <p:spPr>
          <a:xfrm>
            <a:off x="7658099" y="88471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위젯을 활용한 생산성 증가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0A28342-B422-45A5-99BD-0E9E57602A9A}"/>
              </a:ext>
            </a:extLst>
          </p:cNvPr>
          <p:cNvCxnSpPr>
            <a:cxnSpLocks/>
          </p:cNvCxnSpPr>
          <p:nvPr/>
        </p:nvCxnSpPr>
        <p:spPr>
          <a:xfrm>
            <a:off x="1272897" y="7353300"/>
            <a:ext cx="5737503" cy="1676400"/>
          </a:xfrm>
          <a:prstGeom prst="line">
            <a:avLst/>
          </a:prstGeom>
          <a:ln w="25400">
            <a:solidFill>
              <a:srgbClr val="1B6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6C50F3D-A288-4B16-966E-C55624AB08CE}"/>
              </a:ext>
            </a:extLst>
          </p:cNvPr>
          <p:cNvCxnSpPr>
            <a:cxnSpLocks/>
          </p:cNvCxnSpPr>
          <p:nvPr/>
        </p:nvCxnSpPr>
        <p:spPr>
          <a:xfrm flipH="1">
            <a:off x="11125200" y="7353300"/>
            <a:ext cx="6344171" cy="1676400"/>
          </a:xfrm>
          <a:prstGeom prst="line">
            <a:avLst/>
          </a:prstGeom>
          <a:ln w="25400">
            <a:solidFill>
              <a:srgbClr val="1B6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0281A14-DD2F-447E-9802-36E88E08D3E6}"/>
              </a:ext>
            </a:extLst>
          </p:cNvPr>
          <p:cNvSpPr/>
          <p:nvPr/>
        </p:nvSpPr>
        <p:spPr>
          <a:xfrm>
            <a:off x="11117985" y="2207124"/>
            <a:ext cx="6677650" cy="4797904"/>
          </a:xfrm>
          <a:prstGeom prst="roundRect">
            <a:avLst>
              <a:gd name="adj" fmla="val 4182"/>
            </a:avLst>
          </a:prstGeom>
          <a:solidFill>
            <a:srgbClr val="232333"/>
          </a:solidFill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9A92683-8EBE-405D-A8DE-ED896C356137}"/>
              </a:ext>
            </a:extLst>
          </p:cNvPr>
          <p:cNvSpPr/>
          <p:nvPr/>
        </p:nvSpPr>
        <p:spPr>
          <a:xfrm>
            <a:off x="602510" y="2197149"/>
            <a:ext cx="6249634" cy="4797904"/>
          </a:xfrm>
          <a:prstGeom prst="roundRect">
            <a:avLst>
              <a:gd name="adj" fmla="val 4182"/>
            </a:avLst>
          </a:prstGeom>
          <a:solidFill>
            <a:srgbClr val="232333"/>
          </a:solidFill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000AC7B-F4AE-48EE-9C33-4040A17C57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4" y="3664097"/>
            <a:ext cx="5996360" cy="181368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3A1914F-F67E-43C2-944B-33BE3096E1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3" y="2300059"/>
            <a:ext cx="5996360" cy="26313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E1F584-9024-45EC-A4FA-06E4DC9785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3" y="2693393"/>
            <a:ext cx="5996360" cy="79099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65EFBBBA-7B59-43CF-997B-5800643AC3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4" y="5709643"/>
            <a:ext cx="5996360" cy="108517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3943754-886F-4A53-9189-C9A08483B0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78" y="2545758"/>
            <a:ext cx="3298497" cy="314518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8D30125-411E-4E66-8AFC-CDE340EEE1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354" y="2545758"/>
            <a:ext cx="3022688" cy="289033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98644F6-256E-426A-AA92-95C8D0A5578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77" y="5496896"/>
            <a:ext cx="6444065" cy="95975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F9FB451-B192-41DC-965B-65B7868C35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57" y="7028901"/>
            <a:ext cx="6262887" cy="20892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BFCDD2E-54D3-473D-8A84-4659715DF0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86" y="7045185"/>
            <a:ext cx="6677649" cy="22276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EF2D9E25-5758-4B0B-86B6-FED4830E84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58" y="2141137"/>
            <a:ext cx="17235854" cy="582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0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2" grpId="0"/>
      <p:bldP spid="76" grpId="0"/>
      <p:bldP spid="80" grpId="0"/>
      <p:bldP spid="84" grpId="0"/>
      <p:bldP spid="88" grpId="0"/>
      <p:bldP spid="92" grpId="0"/>
      <p:bldP spid="101" grpId="0"/>
      <p:bldP spid="50" grpId="0" animBg="1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>
            <a:extLst>
              <a:ext uri="{FF2B5EF4-FFF2-40B4-BE49-F238E27FC236}">
                <a16:creationId xmlns:a16="http://schemas.microsoft.com/office/drawing/2014/main" id="{789F70E6-B461-4F83-9405-693673648ECF}"/>
              </a:ext>
            </a:extLst>
          </p:cNvPr>
          <p:cNvSpPr/>
          <p:nvPr/>
        </p:nvSpPr>
        <p:spPr>
          <a:xfrm>
            <a:off x="9685614" y="618018"/>
            <a:ext cx="7802133" cy="9374516"/>
          </a:xfrm>
          <a:prstGeom prst="rect">
            <a:avLst/>
          </a:prstGeom>
          <a:solidFill>
            <a:srgbClr val="23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1998615-5F28-4D3D-9F9C-CEE30E0E2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0" y="4519899"/>
            <a:ext cx="8095344" cy="47848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Connect Key, Secret Key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등록 여부에 따른 변화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API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1E45DB7-B609-4FA7-A9AB-546BCBBEFF94}"/>
              </a:ext>
            </a:extLst>
          </p:cNvPr>
          <p:cNvSpPr/>
          <p:nvPr/>
        </p:nvSpPr>
        <p:spPr>
          <a:xfrm>
            <a:off x="538163" y="4244020"/>
            <a:ext cx="8524875" cy="5420890"/>
          </a:xfrm>
          <a:prstGeom prst="rect">
            <a:avLst/>
          </a:prstGeom>
          <a:noFill/>
          <a:ln w="50800">
            <a:solidFill>
              <a:srgbClr val="1B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B9F004C-0E18-461E-A507-B207FB4B12ED}"/>
              </a:ext>
            </a:extLst>
          </p:cNvPr>
          <p:cNvCxnSpPr>
            <a:cxnSpLocks/>
          </p:cNvCxnSpPr>
          <p:nvPr/>
        </p:nvCxnSpPr>
        <p:spPr>
          <a:xfrm>
            <a:off x="2438400" y="3848100"/>
            <a:ext cx="956015" cy="3879129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11">
            <a:extLst>
              <a:ext uri="{FF2B5EF4-FFF2-40B4-BE49-F238E27FC236}">
                <a16:creationId xmlns:a16="http://schemas.microsoft.com/office/drawing/2014/main" id="{63E475D1-2DCA-4EC9-8C2A-FEC92749B474}"/>
              </a:ext>
            </a:extLst>
          </p:cNvPr>
          <p:cNvGrpSpPr/>
          <p:nvPr/>
        </p:nvGrpSpPr>
        <p:grpSpPr>
          <a:xfrm>
            <a:off x="5163537" y="7794885"/>
            <a:ext cx="3583477" cy="1711688"/>
            <a:chOff x="0" y="0"/>
            <a:chExt cx="1498352" cy="715704"/>
          </a:xfrm>
        </p:grpSpPr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90AF2C96-F433-42DC-BE38-D3EBA10678FF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490641B6-E90B-4C40-BFF6-2868973CC34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56" name="TextBox 33">
            <a:extLst>
              <a:ext uri="{FF2B5EF4-FFF2-40B4-BE49-F238E27FC236}">
                <a16:creationId xmlns:a16="http://schemas.microsoft.com/office/drawing/2014/main" id="{5E0A1325-30FD-4B66-B02F-FA43F8E98A17}"/>
              </a:ext>
            </a:extLst>
          </p:cNvPr>
          <p:cNvSpPr txBox="1"/>
          <p:nvPr/>
        </p:nvSpPr>
        <p:spPr>
          <a:xfrm>
            <a:off x="5468337" y="8163509"/>
            <a:ext cx="2965953" cy="101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중요 정보는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(cKey, sKey, pw)</a:t>
            </a: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Null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값 표기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665832B-0823-450D-A404-4AA5C42A68DA}"/>
              </a:ext>
            </a:extLst>
          </p:cNvPr>
          <p:cNvCxnSpPr>
            <a:cxnSpLocks/>
          </p:cNvCxnSpPr>
          <p:nvPr/>
        </p:nvCxnSpPr>
        <p:spPr>
          <a:xfrm flipH="1">
            <a:off x="4224937" y="8755583"/>
            <a:ext cx="1413863" cy="24291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5D41E0-36CD-47F9-97DC-BB81DD39C672}"/>
              </a:ext>
            </a:extLst>
          </p:cNvPr>
          <p:cNvSpPr/>
          <p:nvPr/>
        </p:nvSpPr>
        <p:spPr>
          <a:xfrm>
            <a:off x="2946742" y="8787667"/>
            <a:ext cx="1066800" cy="48877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8" name="Group 11">
            <a:extLst>
              <a:ext uri="{FF2B5EF4-FFF2-40B4-BE49-F238E27FC236}">
                <a16:creationId xmlns:a16="http://schemas.microsoft.com/office/drawing/2014/main" id="{65FD2E2D-1A9D-4D0C-813D-F06119F100E1}"/>
              </a:ext>
            </a:extLst>
          </p:cNvPr>
          <p:cNvGrpSpPr/>
          <p:nvPr/>
        </p:nvGrpSpPr>
        <p:grpSpPr>
          <a:xfrm>
            <a:off x="1132812" y="2275253"/>
            <a:ext cx="2444345" cy="515605"/>
            <a:chOff x="0" y="0"/>
            <a:chExt cx="569502" cy="135797"/>
          </a:xfrm>
        </p:grpSpPr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6836198E-DE69-4958-BAA6-8F72A9856004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100" name="TextBox 13">
              <a:extLst>
                <a:ext uri="{FF2B5EF4-FFF2-40B4-BE49-F238E27FC236}">
                  <a16:creationId xmlns:a16="http://schemas.microsoft.com/office/drawing/2014/main" id="{0D245747-4274-40A0-A063-B94BFCF0FA21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1" name="TextBox 23">
            <a:extLst>
              <a:ext uri="{FF2B5EF4-FFF2-40B4-BE49-F238E27FC236}">
                <a16:creationId xmlns:a16="http://schemas.microsoft.com/office/drawing/2014/main" id="{52A576C4-292D-422A-B8B4-CC25F29F6053}"/>
              </a:ext>
            </a:extLst>
          </p:cNvPr>
          <p:cNvSpPr txBox="1"/>
          <p:nvPr/>
        </p:nvSpPr>
        <p:spPr>
          <a:xfrm>
            <a:off x="1237409" y="2347156"/>
            <a:ext cx="2162328" cy="314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API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미등록</a:t>
            </a:r>
            <a:endParaRPr lang="en-US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02" name="Group 11">
            <a:extLst>
              <a:ext uri="{FF2B5EF4-FFF2-40B4-BE49-F238E27FC236}">
                <a16:creationId xmlns:a16="http://schemas.microsoft.com/office/drawing/2014/main" id="{41D20BB3-2CA4-46A9-A2BE-2382B3DB524D}"/>
              </a:ext>
            </a:extLst>
          </p:cNvPr>
          <p:cNvGrpSpPr/>
          <p:nvPr/>
        </p:nvGrpSpPr>
        <p:grpSpPr>
          <a:xfrm>
            <a:off x="1140833" y="3147334"/>
            <a:ext cx="2444345" cy="515605"/>
            <a:chOff x="0" y="0"/>
            <a:chExt cx="569502" cy="135797"/>
          </a:xfrm>
        </p:grpSpPr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81734CE-BC1E-459D-8058-A87523FD044A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104" name="TextBox 13">
              <a:extLst>
                <a:ext uri="{FF2B5EF4-FFF2-40B4-BE49-F238E27FC236}">
                  <a16:creationId xmlns:a16="http://schemas.microsoft.com/office/drawing/2014/main" id="{5947BEA4-2386-4F99-B845-AB82AC4F04E4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5" name="TextBox 23">
            <a:extLst>
              <a:ext uri="{FF2B5EF4-FFF2-40B4-BE49-F238E27FC236}">
                <a16:creationId xmlns:a16="http://schemas.microsoft.com/office/drawing/2014/main" id="{1C71810F-C664-40EE-9399-D3E98FBAE006}"/>
              </a:ext>
            </a:extLst>
          </p:cNvPr>
          <p:cNvSpPr txBox="1"/>
          <p:nvPr/>
        </p:nvSpPr>
        <p:spPr>
          <a:xfrm>
            <a:off x="1245430" y="3219237"/>
            <a:ext cx="2162328" cy="314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API 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등록시</a:t>
            </a:r>
            <a:endParaRPr lang="en-US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06" name="TextBox 23">
            <a:extLst>
              <a:ext uri="{FF2B5EF4-FFF2-40B4-BE49-F238E27FC236}">
                <a16:creationId xmlns:a16="http://schemas.microsoft.com/office/drawing/2014/main" id="{5C6CBF00-0C5C-4BDD-8464-8D5512257AC1}"/>
              </a:ext>
            </a:extLst>
          </p:cNvPr>
          <p:cNvSpPr txBox="1"/>
          <p:nvPr/>
        </p:nvSpPr>
        <p:spPr>
          <a:xfrm>
            <a:off x="3826859" y="3242719"/>
            <a:ext cx="5454225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2"/>
              </a:lnSpc>
            </a:pPr>
            <a:r>
              <a:rPr lang="en-US" altLang="ko-KR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Session Storage </a:t>
            </a:r>
            <a:r>
              <a:rPr lang="ko-KR" alt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의 </a:t>
            </a:r>
            <a:r>
              <a:rPr lang="en-US" altLang="ko-KR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ID </a:t>
            </a:r>
            <a:r>
              <a:rPr lang="ko-KR" alt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와 일치하는 정보 조회</a:t>
            </a:r>
            <a:endParaRPr lang="en-US" sz="1958" dirty="0">
              <a:solidFill>
                <a:srgbClr val="084C6E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07" name="TextBox 23">
            <a:extLst>
              <a:ext uri="{FF2B5EF4-FFF2-40B4-BE49-F238E27FC236}">
                <a16:creationId xmlns:a16="http://schemas.microsoft.com/office/drawing/2014/main" id="{7FEE85ED-60BD-4EB7-B3FF-FBC93A19E3D2}"/>
              </a:ext>
            </a:extLst>
          </p:cNvPr>
          <p:cNvSpPr txBox="1"/>
          <p:nvPr/>
        </p:nvSpPr>
        <p:spPr>
          <a:xfrm>
            <a:off x="3876133" y="2367645"/>
            <a:ext cx="3855724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2"/>
              </a:lnSpc>
            </a:pPr>
            <a:r>
              <a:rPr lang="en-US" altLang="ko-KR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API </a:t>
            </a:r>
            <a:r>
              <a:rPr lang="ko-KR" alt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등록 요청 메시지 표시</a:t>
            </a:r>
            <a:endParaRPr lang="en-US" sz="1958" dirty="0">
              <a:solidFill>
                <a:srgbClr val="084C6E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12EB04A-FAFD-4EA4-86BA-7AA037531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780797"/>
            <a:ext cx="7074420" cy="63297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F4470ED-A44C-4CE9-8F2B-FC482D3B1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1614078"/>
            <a:ext cx="7074420" cy="237058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7BFCEE4-9C2F-49A2-A548-172A6356B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4142045"/>
            <a:ext cx="7074420" cy="253453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F54BA64-7FF2-429B-8D58-78A982248D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6831935"/>
            <a:ext cx="7036720" cy="2530995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B1DF0CA-3C63-4E15-8106-2E8354BCDA57}"/>
              </a:ext>
            </a:extLst>
          </p:cNvPr>
          <p:cNvCxnSpPr>
            <a:cxnSpLocks/>
          </p:cNvCxnSpPr>
          <p:nvPr/>
        </p:nvCxnSpPr>
        <p:spPr>
          <a:xfrm>
            <a:off x="6775842" y="2525286"/>
            <a:ext cx="6330558" cy="249542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DEB703F-357A-4C94-8A96-714043659187}"/>
              </a:ext>
            </a:extLst>
          </p:cNvPr>
          <p:cNvCxnSpPr>
            <a:cxnSpLocks/>
          </p:cNvCxnSpPr>
          <p:nvPr/>
        </p:nvCxnSpPr>
        <p:spPr>
          <a:xfrm flipV="1">
            <a:off x="6775842" y="1073123"/>
            <a:ext cx="6863958" cy="1473365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8">
            <a:extLst>
              <a:ext uri="{FF2B5EF4-FFF2-40B4-BE49-F238E27FC236}">
                <a16:creationId xmlns:a16="http://schemas.microsoft.com/office/drawing/2014/main" id="{20DE0424-7290-4CD2-8A9E-945F2004A734}"/>
              </a:ext>
            </a:extLst>
          </p:cNvPr>
          <p:cNvSpPr/>
          <p:nvPr/>
        </p:nvSpPr>
        <p:spPr>
          <a:xfrm>
            <a:off x="13586680" y="97528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8">
            <a:extLst>
              <a:ext uri="{FF2B5EF4-FFF2-40B4-BE49-F238E27FC236}">
                <a16:creationId xmlns:a16="http://schemas.microsoft.com/office/drawing/2014/main" id="{66D0C6E9-6202-4185-9417-9246FCDA95F1}"/>
              </a:ext>
            </a:extLst>
          </p:cNvPr>
          <p:cNvSpPr/>
          <p:nvPr/>
        </p:nvSpPr>
        <p:spPr>
          <a:xfrm>
            <a:off x="12918854" y="487569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98022E-1F6F-4BE2-8909-1C613E0BE8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51" y="1366186"/>
            <a:ext cx="7445882" cy="859328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350F766-3738-4AB1-8BAD-CD080251AF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736918"/>
            <a:ext cx="7074420" cy="697216"/>
          </a:xfrm>
          <a:prstGeom prst="rect">
            <a:avLst/>
          </a:prstGeom>
        </p:spPr>
      </p:pic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50CEFC-DE08-4213-BCA1-197D381DABA6}"/>
              </a:ext>
            </a:extLst>
          </p:cNvPr>
          <p:cNvCxnSpPr>
            <a:cxnSpLocks/>
          </p:cNvCxnSpPr>
          <p:nvPr/>
        </p:nvCxnSpPr>
        <p:spPr>
          <a:xfrm flipV="1">
            <a:off x="16305085" y="1215048"/>
            <a:ext cx="1" cy="3741559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8">
            <a:extLst>
              <a:ext uri="{FF2B5EF4-FFF2-40B4-BE49-F238E27FC236}">
                <a16:creationId xmlns:a16="http://schemas.microsoft.com/office/drawing/2014/main" id="{004B8CBC-4D44-4598-A465-C47B9705A16C}"/>
              </a:ext>
            </a:extLst>
          </p:cNvPr>
          <p:cNvSpPr/>
          <p:nvPr/>
        </p:nvSpPr>
        <p:spPr>
          <a:xfrm>
            <a:off x="16196337" y="4800232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89810BC-4376-4726-90BB-70B15C26A78D}"/>
              </a:ext>
            </a:extLst>
          </p:cNvPr>
          <p:cNvSpPr/>
          <p:nvPr/>
        </p:nvSpPr>
        <p:spPr>
          <a:xfrm flipV="1">
            <a:off x="12188913" y="7796608"/>
            <a:ext cx="4759849" cy="715024"/>
          </a:xfrm>
          <a:prstGeom prst="roundRect">
            <a:avLst/>
          </a:prstGeom>
          <a:noFill/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1641619D-C819-47F4-9DB5-BCA43294E48C}"/>
              </a:ext>
            </a:extLst>
          </p:cNvPr>
          <p:cNvSpPr/>
          <p:nvPr/>
        </p:nvSpPr>
        <p:spPr>
          <a:xfrm flipV="1">
            <a:off x="12184491" y="8672922"/>
            <a:ext cx="4778554" cy="715024"/>
          </a:xfrm>
          <a:prstGeom prst="roundRect">
            <a:avLst/>
          </a:prstGeom>
          <a:noFill/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40A91C-2A7A-4FF0-9E2B-C6D7D19C7B76}"/>
              </a:ext>
            </a:extLst>
          </p:cNvPr>
          <p:cNvSpPr txBox="1"/>
          <p:nvPr/>
        </p:nvSpPr>
        <p:spPr>
          <a:xfrm>
            <a:off x="12317414" y="7969454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Insert &amp; Update </a:t>
            </a:r>
            <a:r>
              <a:rPr lang="ko-KR" altLang="en-US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기능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76E82C-DDD4-4617-8870-AE26DF1175CA}"/>
              </a:ext>
            </a:extLst>
          </p:cNvPr>
          <p:cNvSpPr txBox="1"/>
          <p:nvPr/>
        </p:nvSpPr>
        <p:spPr>
          <a:xfrm>
            <a:off x="12822349" y="8838784"/>
            <a:ext cx="136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Delete</a:t>
            </a:r>
            <a:r>
              <a:rPr lang="ko-KR" altLang="en-US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376417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6" grpId="0"/>
      <p:bldP spid="17" grpId="0" animBg="1"/>
      <p:bldP spid="105" grpId="0"/>
      <p:bldP spid="106" grpId="0"/>
      <p:bldP spid="64" grpId="0" animBg="1"/>
      <p:bldP spid="65" grpId="0" animBg="1"/>
      <p:bldP spid="66" grpId="0"/>
      <p:bldP spid="6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8BF1D48-DB33-460D-86B3-783339D9B263}"/>
              </a:ext>
            </a:extLst>
          </p:cNvPr>
          <p:cNvSpPr/>
          <p:nvPr/>
        </p:nvSpPr>
        <p:spPr>
          <a:xfrm>
            <a:off x="2548469" y="2437386"/>
            <a:ext cx="11506199" cy="5105400"/>
          </a:xfrm>
          <a:prstGeom prst="rect">
            <a:avLst/>
          </a:prstGeom>
          <a:solidFill>
            <a:srgbClr val="2B2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Trading Indicator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Trading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82024C-1239-4467-A63C-5FA0F72B5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70" y="2598008"/>
            <a:ext cx="2184400" cy="474496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6B4081F-45B8-42DF-9FC0-6CAFB0466650}"/>
              </a:ext>
            </a:extLst>
          </p:cNvPr>
          <p:cNvCxnSpPr>
            <a:cxnSpLocks/>
          </p:cNvCxnSpPr>
          <p:nvPr/>
        </p:nvCxnSpPr>
        <p:spPr>
          <a:xfrm flipV="1">
            <a:off x="13477617" y="3052238"/>
            <a:ext cx="809961" cy="7960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8">
            <a:extLst>
              <a:ext uri="{FF2B5EF4-FFF2-40B4-BE49-F238E27FC236}">
                <a16:creationId xmlns:a16="http://schemas.microsoft.com/office/drawing/2014/main" id="{36C1EB3B-0B38-47AD-85BC-397361B6F7FF}"/>
              </a:ext>
            </a:extLst>
          </p:cNvPr>
          <p:cNvSpPr/>
          <p:nvPr/>
        </p:nvSpPr>
        <p:spPr>
          <a:xfrm>
            <a:off x="13368869" y="3738038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A031DE66-BE23-49AF-97F6-35E03E0D883B}"/>
              </a:ext>
            </a:extLst>
          </p:cNvPr>
          <p:cNvGrpSpPr/>
          <p:nvPr/>
        </p:nvGrpSpPr>
        <p:grpSpPr>
          <a:xfrm>
            <a:off x="14287578" y="2433153"/>
            <a:ext cx="2889602" cy="1088492"/>
            <a:chOff x="0" y="-47625"/>
            <a:chExt cx="1498352" cy="763329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D608EAD-3567-471B-BE65-382D1030B5A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25DE230D-300E-4776-918D-B278C9368A26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33">
            <a:extLst>
              <a:ext uri="{FF2B5EF4-FFF2-40B4-BE49-F238E27FC236}">
                <a16:creationId xmlns:a16="http://schemas.microsoft.com/office/drawing/2014/main" id="{43EF4F44-A2AC-4EFB-857C-69EE46D5D1EB}"/>
              </a:ext>
            </a:extLst>
          </p:cNvPr>
          <p:cNvSpPr txBox="1"/>
          <p:nvPr/>
        </p:nvSpPr>
        <p:spPr>
          <a:xfrm>
            <a:off x="14249402" y="285472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오더북 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20B6D5-6779-43B0-A8D7-D2A1251D1AFF}"/>
              </a:ext>
            </a:extLst>
          </p:cNvPr>
          <p:cNvCxnSpPr>
            <a:cxnSpLocks/>
          </p:cNvCxnSpPr>
          <p:nvPr/>
        </p:nvCxnSpPr>
        <p:spPr>
          <a:xfrm flipV="1">
            <a:off x="13527286" y="5115627"/>
            <a:ext cx="760292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8">
            <a:extLst>
              <a:ext uri="{FF2B5EF4-FFF2-40B4-BE49-F238E27FC236}">
                <a16:creationId xmlns:a16="http://schemas.microsoft.com/office/drawing/2014/main" id="{B167A9A7-2653-482C-B4C1-FC1F9BAB6A33}"/>
              </a:ext>
            </a:extLst>
          </p:cNvPr>
          <p:cNvSpPr/>
          <p:nvPr/>
        </p:nvSpPr>
        <p:spPr>
          <a:xfrm>
            <a:off x="13418538" y="500538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9F4F874-6274-4D07-ABC2-FDB981CEB538}"/>
              </a:ext>
            </a:extLst>
          </p:cNvPr>
          <p:cNvGrpSpPr/>
          <p:nvPr/>
        </p:nvGrpSpPr>
        <p:grpSpPr>
          <a:xfrm>
            <a:off x="14287578" y="4571381"/>
            <a:ext cx="2889602" cy="1088492"/>
            <a:chOff x="0" y="-47625"/>
            <a:chExt cx="1498352" cy="763329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BABDEA60-8473-4C78-9F24-0E634452E50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511D16FB-36A5-4906-9EC1-9B26AB9C713C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9" name="TextBox 33">
            <a:extLst>
              <a:ext uri="{FF2B5EF4-FFF2-40B4-BE49-F238E27FC236}">
                <a16:creationId xmlns:a16="http://schemas.microsoft.com/office/drawing/2014/main" id="{4173161D-C4B8-41AC-9F9E-838E3755D7F4}"/>
              </a:ext>
            </a:extLst>
          </p:cNvPr>
          <p:cNvSpPr txBox="1"/>
          <p:nvPr/>
        </p:nvSpPr>
        <p:spPr>
          <a:xfrm>
            <a:off x="14249402" y="4992950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현재 시세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 Block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0DA35E-DCF5-4C8E-8B65-0A1D654CED7C}"/>
              </a:ext>
            </a:extLst>
          </p:cNvPr>
          <p:cNvSpPr/>
          <p:nvPr/>
        </p:nvSpPr>
        <p:spPr>
          <a:xfrm>
            <a:off x="11692470" y="2501064"/>
            <a:ext cx="2209800" cy="4841909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B5C2FA6-27A7-4F90-BAFB-212A0F4CD07D}"/>
              </a:ext>
            </a:extLst>
          </p:cNvPr>
          <p:cNvCxnSpPr>
            <a:cxnSpLocks/>
          </p:cNvCxnSpPr>
          <p:nvPr/>
        </p:nvCxnSpPr>
        <p:spPr>
          <a:xfrm flipV="1">
            <a:off x="13902270" y="6962045"/>
            <a:ext cx="385308" cy="43088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8">
            <a:extLst>
              <a:ext uri="{FF2B5EF4-FFF2-40B4-BE49-F238E27FC236}">
                <a16:creationId xmlns:a16="http://schemas.microsoft.com/office/drawing/2014/main" id="{993F9A64-311B-47FE-830B-28A9851C6DB9}"/>
              </a:ext>
            </a:extLst>
          </p:cNvPr>
          <p:cNvSpPr/>
          <p:nvPr/>
        </p:nvSpPr>
        <p:spPr>
          <a:xfrm>
            <a:off x="13773849" y="7222398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11">
            <a:extLst>
              <a:ext uri="{FF2B5EF4-FFF2-40B4-BE49-F238E27FC236}">
                <a16:creationId xmlns:a16="http://schemas.microsoft.com/office/drawing/2014/main" id="{21E7C6EF-809E-430D-8C5F-65DE4C526BC4}"/>
              </a:ext>
            </a:extLst>
          </p:cNvPr>
          <p:cNvGrpSpPr/>
          <p:nvPr/>
        </p:nvGrpSpPr>
        <p:grpSpPr>
          <a:xfrm>
            <a:off x="14287578" y="6417798"/>
            <a:ext cx="2889602" cy="1088492"/>
            <a:chOff x="0" y="-47625"/>
            <a:chExt cx="1498352" cy="763329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90695E6-D5E0-4699-A10D-E4A0DAEEC9F0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AF425242-A9AE-4C88-9E90-DC6AF2F318A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6" name="TextBox 33">
            <a:extLst>
              <a:ext uri="{FF2B5EF4-FFF2-40B4-BE49-F238E27FC236}">
                <a16:creationId xmlns:a16="http://schemas.microsoft.com/office/drawing/2014/main" id="{386BF514-AE81-4EC9-9881-7366ADE9C126}"/>
              </a:ext>
            </a:extLst>
          </p:cNvPr>
          <p:cNvSpPr txBox="1"/>
          <p:nvPr/>
        </p:nvSpPr>
        <p:spPr>
          <a:xfrm>
            <a:off x="14249402" y="6839367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사이드 바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 위치 고정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F06EEFD-5514-48E9-A896-088484F46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90" y="2514349"/>
            <a:ext cx="8868942" cy="4663136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0BF0BB3-2772-4DF4-8ED8-FF4E303005E0}"/>
              </a:ext>
            </a:extLst>
          </p:cNvPr>
          <p:cNvSpPr/>
          <p:nvPr/>
        </p:nvSpPr>
        <p:spPr>
          <a:xfrm>
            <a:off x="2712614" y="2854722"/>
            <a:ext cx="8868942" cy="4488251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Group 11">
            <a:extLst>
              <a:ext uri="{FF2B5EF4-FFF2-40B4-BE49-F238E27FC236}">
                <a16:creationId xmlns:a16="http://schemas.microsoft.com/office/drawing/2014/main" id="{AD2E96C0-45B6-4B9B-8AEA-5DCBF32A5DC8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561A28CE-9D6E-46FF-B0AD-D71FF52E778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6C30C4FA-E499-4AE4-ADD5-4C414FE0144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7" name="TextBox 33">
            <a:extLst>
              <a:ext uri="{FF2B5EF4-FFF2-40B4-BE49-F238E27FC236}">
                <a16:creationId xmlns:a16="http://schemas.microsoft.com/office/drawing/2014/main" id="{58CBA95B-B702-46F2-84D1-21AE164168F4}"/>
              </a:ext>
            </a:extLst>
          </p:cNvPr>
          <p:cNvSpPr txBox="1"/>
          <p:nvPr/>
        </p:nvSpPr>
        <p:spPr>
          <a:xfrm>
            <a:off x="7658099" y="86947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매매 지표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7888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EDF1AF09-4A74-4712-AEB5-114744363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448" y="2109378"/>
            <a:ext cx="10644310" cy="56957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Buy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&amp; Sell Trading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Trading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6B4081F-45B8-42DF-9FC0-6CAFB0466650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3312025" y="3192117"/>
            <a:ext cx="652007" cy="9577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8">
            <a:extLst>
              <a:ext uri="{FF2B5EF4-FFF2-40B4-BE49-F238E27FC236}">
                <a16:creationId xmlns:a16="http://schemas.microsoft.com/office/drawing/2014/main" id="{36C1EB3B-0B38-47AD-85BC-397361B6F7FF}"/>
              </a:ext>
            </a:extLst>
          </p:cNvPr>
          <p:cNvSpPr/>
          <p:nvPr/>
        </p:nvSpPr>
        <p:spPr>
          <a:xfrm>
            <a:off x="3870090" y="3091452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A031DE66-BE23-49AF-97F6-35E03E0D883B}"/>
              </a:ext>
            </a:extLst>
          </p:cNvPr>
          <p:cNvGrpSpPr/>
          <p:nvPr/>
        </p:nvGrpSpPr>
        <p:grpSpPr>
          <a:xfrm>
            <a:off x="384248" y="2613915"/>
            <a:ext cx="2889602" cy="1088492"/>
            <a:chOff x="0" y="-47625"/>
            <a:chExt cx="1498352" cy="763329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D608EAD-3567-471B-BE65-382D1030B5A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25DE230D-300E-4776-918D-B278C9368A26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33">
            <a:extLst>
              <a:ext uri="{FF2B5EF4-FFF2-40B4-BE49-F238E27FC236}">
                <a16:creationId xmlns:a16="http://schemas.microsoft.com/office/drawing/2014/main" id="{43EF4F44-A2AC-4EFB-857C-69EE46D5D1EB}"/>
              </a:ext>
            </a:extLst>
          </p:cNvPr>
          <p:cNvSpPr txBox="1"/>
          <p:nvPr/>
        </p:nvSpPr>
        <p:spPr>
          <a:xfrm>
            <a:off x="346072" y="2866153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포지션 금액을 제외한 </a:t>
            </a:r>
            <a:b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</a:b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유동 자산 현황 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20B6D5-6779-43B0-A8D7-D2A1251D1AFF}"/>
              </a:ext>
            </a:extLst>
          </p:cNvPr>
          <p:cNvCxnSpPr>
            <a:cxnSpLocks/>
          </p:cNvCxnSpPr>
          <p:nvPr/>
        </p:nvCxnSpPr>
        <p:spPr>
          <a:xfrm flipV="1">
            <a:off x="14070819" y="4103593"/>
            <a:ext cx="905156" cy="20797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8">
            <a:extLst>
              <a:ext uri="{FF2B5EF4-FFF2-40B4-BE49-F238E27FC236}">
                <a16:creationId xmlns:a16="http://schemas.microsoft.com/office/drawing/2014/main" id="{B167A9A7-2653-482C-B4C1-FC1F9BAB6A33}"/>
              </a:ext>
            </a:extLst>
          </p:cNvPr>
          <p:cNvSpPr/>
          <p:nvPr/>
        </p:nvSpPr>
        <p:spPr>
          <a:xfrm>
            <a:off x="13884404" y="420132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9F4F874-6274-4D07-ABC2-FDB981CEB538}"/>
              </a:ext>
            </a:extLst>
          </p:cNvPr>
          <p:cNvGrpSpPr/>
          <p:nvPr/>
        </p:nvGrpSpPr>
        <p:grpSpPr>
          <a:xfrm>
            <a:off x="14978035" y="3525391"/>
            <a:ext cx="2889602" cy="1088492"/>
            <a:chOff x="0" y="-47625"/>
            <a:chExt cx="1498352" cy="763329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BABDEA60-8473-4C78-9F24-0E634452E50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511D16FB-36A5-4906-9EC1-9B26AB9C713C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9" name="TextBox 33">
            <a:extLst>
              <a:ext uri="{FF2B5EF4-FFF2-40B4-BE49-F238E27FC236}">
                <a16:creationId xmlns:a16="http://schemas.microsoft.com/office/drawing/2014/main" id="{4173161D-C4B8-41AC-9F9E-838E3755D7F4}"/>
              </a:ext>
            </a:extLst>
          </p:cNvPr>
          <p:cNvSpPr txBox="1"/>
          <p:nvPr/>
        </p:nvSpPr>
        <p:spPr>
          <a:xfrm>
            <a:off x="14927643" y="3759140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주문 유형에 따른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입력창 활성화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B5C2FA6-27A7-4F90-BAFB-212A0F4CD07D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12945874" y="7309646"/>
            <a:ext cx="2008858" cy="3372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8">
            <a:extLst>
              <a:ext uri="{FF2B5EF4-FFF2-40B4-BE49-F238E27FC236}">
                <a16:creationId xmlns:a16="http://schemas.microsoft.com/office/drawing/2014/main" id="{993F9A64-311B-47FE-830B-28A9851C6DB9}"/>
              </a:ext>
            </a:extLst>
          </p:cNvPr>
          <p:cNvSpPr/>
          <p:nvPr/>
        </p:nvSpPr>
        <p:spPr>
          <a:xfrm>
            <a:off x="12728378" y="724466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11">
            <a:extLst>
              <a:ext uri="{FF2B5EF4-FFF2-40B4-BE49-F238E27FC236}">
                <a16:creationId xmlns:a16="http://schemas.microsoft.com/office/drawing/2014/main" id="{21E7C6EF-809E-430D-8C5F-65DE4C526BC4}"/>
              </a:ext>
            </a:extLst>
          </p:cNvPr>
          <p:cNvGrpSpPr/>
          <p:nvPr/>
        </p:nvGrpSpPr>
        <p:grpSpPr>
          <a:xfrm>
            <a:off x="14975975" y="6725515"/>
            <a:ext cx="2889602" cy="1088492"/>
            <a:chOff x="0" y="-47625"/>
            <a:chExt cx="1498352" cy="763329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90695E6-D5E0-4699-A10D-E4A0DAEEC9F0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AF425242-A9AE-4C88-9E90-DC6AF2F318A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6" name="TextBox 33">
            <a:extLst>
              <a:ext uri="{FF2B5EF4-FFF2-40B4-BE49-F238E27FC236}">
                <a16:creationId xmlns:a16="http://schemas.microsoft.com/office/drawing/2014/main" id="{386BF514-AE81-4EC9-9881-7366ADE9C126}"/>
              </a:ext>
            </a:extLst>
          </p:cNvPr>
          <p:cNvSpPr txBox="1"/>
          <p:nvPr/>
        </p:nvSpPr>
        <p:spPr>
          <a:xfrm>
            <a:off x="14954732" y="6974105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주문 실행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/</a:t>
            </a: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초기화 기능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E02A73C-5DB3-4CBD-A227-A2D595470A89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3273850" y="5421433"/>
            <a:ext cx="726381" cy="70941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11">
            <a:extLst>
              <a:ext uri="{FF2B5EF4-FFF2-40B4-BE49-F238E27FC236}">
                <a16:creationId xmlns:a16="http://schemas.microsoft.com/office/drawing/2014/main" id="{7A5D7D67-0D58-455B-B14A-6B32936C3C4D}"/>
              </a:ext>
            </a:extLst>
          </p:cNvPr>
          <p:cNvGrpSpPr/>
          <p:nvPr/>
        </p:nvGrpSpPr>
        <p:grpSpPr>
          <a:xfrm>
            <a:off x="384248" y="5586605"/>
            <a:ext cx="2889602" cy="1088492"/>
            <a:chOff x="0" y="-47625"/>
            <a:chExt cx="1498352" cy="763329"/>
          </a:xfrm>
        </p:grpSpPr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3498F068-52EF-42F4-8639-9282661C103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7" name="TextBox 13">
              <a:extLst>
                <a:ext uri="{FF2B5EF4-FFF2-40B4-BE49-F238E27FC236}">
                  <a16:creationId xmlns:a16="http://schemas.microsoft.com/office/drawing/2014/main" id="{9C23E82E-F4D5-4AC4-A1E6-B43E046CA41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8" name="TextBox 33">
            <a:extLst>
              <a:ext uri="{FF2B5EF4-FFF2-40B4-BE49-F238E27FC236}">
                <a16:creationId xmlns:a16="http://schemas.microsoft.com/office/drawing/2014/main" id="{A86C2092-E310-4F46-A2C2-4AE76D907E80}"/>
              </a:ext>
            </a:extLst>
          </p:cNvPr>
          <p:cNvSpPr txBox="1"/>
          <p:nvPr/>
        </p:nvSpPr>
        <p:spPr>
          <a:xfrm>
            <a:off x="346072" y="5838843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퀵메뉴 클릭시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개수 및 금액 반영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56" name="Freeform 8">
            <a:extLst>
              <a:ext uri="{FF2B5EF4-FFF2-40B4-BE49-F238E27FC236}">
                <a16:creationId xmlns:a16="http://schemas.microsoft.com/office/drawing/2014/main" id="{F7749690-77A4-431E-9856-6A4807D4159F}"/>
              </a:ext>
            </a:extLst>
          </p:cNvPr>
          <p:cNvSpPr/>
          <p:nvPr/>
        </p:nvSpPr>
        <p:spPr>
          <a:xfrm>
            <a:off x="13884404" y="3831308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3F97226-160E-4BD1-8CD0-CF5600003402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4070819" y="3956079"/>
            <a:ext cx="856824" cy="13860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8">
            <a:extLst>
              <a:ext uri="{FF2B5EF4-FFF2-40B4-BE49-F238E27FC236}">
                <a16:creationId xmlns:a16="http://schemas.microsoft.com/office/drawing/2014/main" id="{136AA4F9-61AA-426B-96E0-2ED3EEF07B97}"/>
              </a:ext>
            </a:extLst>
          </p:cNvPr>
          <p:cNvSpPr/>
          <p:nvPr/>
        </p:nvSpPr>
        <p:spPr>
          <a:xfrm>
            <a:off x="3903955" y="5311190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70" name="Freeform 8">
            <a:extLst>
              <a:ext uri="{FF2B5EF4-FFF2-40B4-BE49-F238E27FC236}">
                <a16:creationId xmlns:a16="http://schemas.microsoft.com/office/drawing/2014/main" id="{92CF0824-2595-4C28-A20A-C4312639807A}"/>
              </a:ext>
            </a:extLst>
          </p:cNvPr>
          <p:cNvSpPr/>
          <p:nvPr/>
        </p:nvSpPr>
        <p:spPr>
          <a:xfrm>
            <a:off x="3903955" y="675362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BF653B3-FBB6-4D0C-AFCF-31876FAC8FF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3312025" y="6174384"/>
            <a:ext cx="688206" cy="75295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ACC4A1BE-EA51-4B34-A70D-24A568D0A3D0}"/>
              </a:ext>
            </a:extLst>
          </p:cNvPr>
          <p:cNvSpPr/>
          <p:nvPr/>
        </p:nvSpPr>
        <p:spPr>
          <a:xfrm>
            <a:off x="3870091" y="4957236"/>
            <a:ext cx="4969110" cy="2287429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9" name="Group 11">
            <a:extLst>
              <a:ext uri="{FF2B5EF4-FFF2-40B4-BE49-F238E27FC236}">
                <a16:creationId xmlns:a16="http://schemas.microsoft.com/office/drawing/2014/main" id="{37F81A89-50A9-4CB9-91E7-A407B072EC18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D744CA35-B122-4022-BD61-A56C47E0816F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1" name="TextBox 13">
              <a:extLst>
                <a:ext uri="{FF2B5EF4-FFF2-40B4-BE49-F238E27FC236}">
                  <a16:creationId xmlns:a16="http://schemas.microsoft.com/office/drawing/2014/main" id="{C5E52448-8ACE-4ADE-97E6-D9A61F8EB4C4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2" name="TextBox 33">
            <a:extLst>
              <a:ext uri="{FF2B5EF4-FFF2-40B4-BE49-F238E27FC236}">
                <a16:creationId xmlns:a16="http://schemas.microsoft.com/office/drawing/2014/main" id="{D718B218-8041-4DC3-8C8D-7B60554F667F}"/>
              </a:ext>
            </a:extLst>
          </p:cNvPr>
          <p:cNvSpPr txBox="1"/>
          <p:nvPr/>
        </p:nvSpPr>
        <p:spPr>
          <a:xfrm>
            <a:off x="7658099" y="86947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기본 매매 기능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4EE6E9E-61E1-4D47-8702-3DA52FB2C938}"/>
              </a:ext>
            </a:extLst>
          </p:cNvPr>
          <p:cNvSpPr/>
          <p:nvPr/>
        </p:nvSpPr>
        <p:spPr>
          <a:xfrm>
            <a:off x="3870091" y="2730828"/>
            <a:ext cx="4969110" cy="762995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81F4F09-72C2-4A13-9EBB-24F9932EAD10}"/>
              </a:ext>
            </a:extLst>
          </p:cNvPr>
          <p:cNvSpPr/>
          <p:nvPr/>
        </p:nvSpPr>
        <p:spPr>
          <a:xfrm>
            <a:off x="9224769" y="3722095"/>
            <a:ext cx="4969110" cy="1235141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366A361-2A3D-449E-8354-64DE2CE89A7B}"/>
              </a:ext>
            </a:extLst>
          </p:cNvPr>
          <p:cNvSpPr/>
          <p:nvPr/>
        </p:nvSpPr>
        <p:spPr>
          <a:xfrm>
            <a:off x="10363200" y="7124700"/>
            <a:ext cx="2743200" cy="520486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36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6" grpId="0"/>
      <p:bldP spid="48" grpId="0"/>
      <p:bldP spid="76" grpId="0" animBg="1"/>
      <p:bldP spid="49" grpId="0" animBg="1"/>
      <p:bldP spid="51" grpId="0" animBg="1"/>
      <p:bldP spid="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AB73E0E2-C401-4E7F-8473-7E7D6E568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05" y="5936972"/>
            <a:ext cx="9797881" cy="19694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CF4311-D15F-4834-91E5-38C24348D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05" y="1903959"/>
            <a:ext cx="9797881" cy="403056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F642CBC-EFA2-41CE-B34D-369A7F44D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482" y="1842937"/>
            <a:ext cx="3151375" cy="616092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 Mode, Fixed Strategy, TradingResult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Trading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DEC674F-F1CD-44F8-97DC-72FD65C87CAE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3352174" y="3929106"/>
            <a:ext cx="760693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11">
            <a:extLst>
              <a:ext uri="{FF2B5EF4-FFF2-40B4-BE49-F238E27FC236}">
                <a16:creationId xmlns:a16="http://schemas.microsoft.com/office/drawing/2014/main" id="{B6B5C1ED-B43D-4A3B-8405-96EF0667CDD0}"/>
              </a:ext>
            </a:extLst>
          </p:cNvPr>
          <p:cNvGrpSpPr/>
          <p:nvPr/>
        </p:nvGrpSpPr>
        <p:grpSpPr>
          <a:xfrm>
            <a:off x="462572" y="3384860"/>
            <a:ext cx="2889602" cy="1088492"/>
            <a:chOff x="0" y="-47625"/>
            <a:chExt cx="1498352" cy="763329"/>
          </a:xfrm>
        </p:grpSpPr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B94C564E-0734-4B01-A09E-BCDF8F9B2BA2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1" name="TextBox 13">
              <a:extLst>
                <a:ext uri="{FF2B5EF4-FFF2-40B4-BE49-F238E27FC236}">
                  <a16:creationId xmlns:a16="http://schemas.microsoft.com/office/drawing/2014/main" id="{BEC68951-79F3-4711-92A0-6FC586770EB7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62" name="TextBox 33">
            <a:extLst>
              <a:ext uri="{FF2B5EF4-FFF2-40B4-BE49-F238E27FC236}">
                <a16:creationId xmlns:a16="http://schemas.microsoft.com/office/drawing/2014/main" id="{359382AB-4FE0-4457-828C-C3B90D6ED530}"/>
              </a:ext>
            </a:extLst>
          </p:cNvPr>
          <p:cNvSpPr txBox="1"/>
          <p:nvPr/>
        </p:nvSpPr>
        <p:spPr>
          <a:xfrm>
            <a:off x="424396" y="3633450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Hedge Mode</a:t>
            </a: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양방향 매매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)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5DF43837-689F-4159-972D-6E294C19F6B4}"/>
              </a:ext>
            </a:extLst>
          </p:cNvPr>
          <p:cNvSpPr/>
          <p:nvPr/>
        </p:nvSpPr>
        <p:spPr>
          <a:xfrm>
            <a:off x="4112867" y="1996398"/>
            <a:ext cx="4625914" cy="3895122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5FFAB56-20DD-4159-870C-7585DAFDBD8E}"/>
              </a:ext>
            </a:extLst>
          </p:cNvPr>
          <p:cNvSpPr/>
          <p:nvPr/>
        </p:nvSpPr>
        <p:spPr>
          <a:xfrm>
            <a:off x="9175761" y="1996399"/>
            <a:ext cx="4344575" cy="3895122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92661F5-9DD5-4470-AD9F-30E130101F82}"/>
              </a:ext>
            </a:extLst>
          </p:cNvPr>
          <p:cNvCxnSpPr>
            <a:cxnSpLocks/>
            <a:endCxn id="82" idx="3"/>
          </p:cNvCxnSpPr>
          <p:nvPr/>
        </p:nvCxnSpPr>
        <p:spPr>
          <a:xfrm flipH="1">
            <a:off x="3369106" y="5340921"/>
            <a:ext cx="5787858" cy="2385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eeform 8">
            <a:extLst>
              <a:ext uri="{FF2B5EF4-FFF2-40B4-BE49-F238E27FC236}">
                <a16:creationId xmlns:a16="http://schemas.microsoft.com/office/drawing/2014/main" id="{4FA2EBF0-CB19-45CA-BF1F-A45144E6DC8E}"/>
              </a:ext>
            </a:extLst>
          </p:cNvPr>
          <p:cNvSpPr/>
          <p:nvPr/>
        </p:nvSpPr>
        <p:spPr>
          <a:xfrm>
            <a:off x="9048215" y="5248022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9" name="Group 11">
            <a:extLst>
              <a:ext uri="{FF2B5EF4-FFF2-40B4-BE49-F238E27FC236}">
                <a16:creationId xmlns:a16="http://schemas.microsoft.com/office/drawing/2014/main" id="{3C413927-C33F-4FFD-A147-A719A7700D16}"/>
              </a:ext>
            </a:extLst>
          </p:cNvPr>
          <p:cNvGrpSpPr/>
          <p:nvPr/>
        </p:nvGrpSpPr>
        <p:grpSpPr>
          <a:xfrm>
            <a:off x="424396" y="4780648"/>
            <a:ext cx="2889602" cy="1088492"/>
            <a:chOff x="0" y="-47625"/>
            <a:chExt cx="1498352" cy="763329"/>
          </a:xfrm>
        </p:grpSpPr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5578F026-5F3D-4EC1-B1D2-90F6FC5895A0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1" name="TextBox 13">
              <a:extLst>
                <a:ext uri="{FF2B5EF4-FFF2-40B4-BE49-F238E27FC236}">
                  <a16:creationId xmlns:a16="http://schemas.microsoft.com/office/drawing/2014/main" id="{A4B1B281-8C39-4B5A-88C6-1C79E5C7A8F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2" name="TextBox 33">
            <a:extLst>
              <a:ext uri="{FF2B5EF4-FFF2-40B4-BE49-F238E27FC236}">
                <a16:creationId xmlns:a16="http://schemas.microsoft.com/office/drawing/2014/main" id="{27C535CF-2B85-4A20-941B-C2DEDE46295D}"/>
              </a:ext>
            </a:extLst>
          </p:cNvPr>
          <p:cNvSpPr txBox="1"/>
          <p:nvPr/>
        </p:nvSpPr>
        <p:spPr>
          <a:xfrm>
            <a:off x="403153" y="5029238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Fixed Strategy</a:t>
            </a: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한국 프리미엄 매매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)</a:t>
            </a: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7AB507E3-AC78-4E78-9A37-EE3B385E045C}"/>
              </a:ext>
            </a:extLst>
          </p:cNvPr>
          <p:cNvCxnSpPr>
            <a:cxnSpLocks/>
            <a:endCxn id="88" idx="3"/>
          </p:cNvCxnSpPr>
          <p:nvPr/>
        </p:nvCxnSpPr>
        <p:spPr>
          <a:xfrm flipH="1">
            <a:off x="3396159" y="6727708"/>
            <a:ext cx="656566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11">
            <a:extLst>
              <a:ext uri="{FF2B5EF4-FFF2-40B4-BE49-F238E27FC236}">
                <a16:creationId xmlns:a16="http://schemas.microsoft.com/office/drawing/2014/main" id="{A97C83E9-8928-47A5-9CA3-E78A0251E9E8}"/>
              </a:ext>
            </a:extLst>
          </p:cNvPr>
          <p:cNvGrpSpPr/>
          <p:nvPr/>
        </p:nvGrpSpPr>
        <p:grpSpPr>
          <a:xfrm>
            <a:off x="451449" y="6167597"/>
            <a:ext cx="2889602" cy="1088492"/>
            <a:chOff x="0" y="-47625"/>
            <a:chExt cx="1498352" cy="763329"/>
          </a:xfrm>
        </p:grpSpPr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3F1EA78C-8A6A-4C6D-BD80-FFF733CAC63C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7" name="TextBox 13">
              <a:extLst>
                <a:ext uri="{FF2B5EF4-FFF2-40B4-BE49-F238E27FC236}">
                  <a16:creationId xmlns:a16="http://schemas.microsoft.com/office/drawing/2014/main" id="{76226A89-4F5A-4A83-941A-96B3AE695EF8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8" name="TextBox 33">
            <a:extLst>
              <a:ext uri="{FF2B5EF4-FFF2-40B4-BE49-F238E27FC236}">
                <a16:creationId xmlns:a16="http://schemas.microsoft.com/office/drawing/2014/main" id="{FA64EFFA-EEDB-4D0D-8D43-D18EB60A09BC}"/>
              </a:ext>
            </a:extLst>
          </p:cNvPr>
          <p:cNvSpPr txBox="1"/>
          <p:nvPr/>
        </p:nvSpPr>
        <p:spPr>
          <a:xfrm>
            <a:off x="430206" y="656529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최근 거래 내역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9" name="Group 11">
            <a:extLst>
              <a:ext uri="{FF2B5EF4-FFF2-40B4-BE49-F238E27FC236}">
                <a16:creationId xmlns:a16="http://schemas.microsoft.com/office/drawing/2014/main" id="{F7536169-A7F4-4832-B292-EC8BC989D00E}"/>
              </a:ext>
            </a:extLst>
          </p:cNvPr>
          <p:cNvGrpSpPr/>
          <p:nvPr/>
        </p:nvGrpSpPr>
        <p:grpSpPr>
          <a:xfrm>
            <a:off x="7353300" y="8285629"/>
            <a:ext cx="3581400" cy="1088492"/>
            <a:chOff x="0" y="-47625"/>
            <a:chExt cx="1498352" cy="763329"/>
          </a:xfrm>
        </p:grpSpPr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73D9137-9788-48CB-A477-B866113E5271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1" name="TextBox 13">
              <a:extLst>
                <a:ext uri="{FF2B5EF4-FFF2-40B4-BE49-F238E27FC236}">
                  <a16:creationId xmlns:a16="http://schemas.microsoft.com/office/drawing/2014/main" id="{913CB0FE-250D-4831-8B56-1BF15E0D6679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92" name="TextBox 33">
            <a:extLst>
              <a:ext uri="{FF2B5EF4-FFF2-40B4-BE49-F238E27FC236}">
                <a16:creationId xmlns:a16="http://schemas.microsoft.com/office/drawing/2014/main" id="{4635EF06-386E-43B6-9642-152C235B5C7D}"/>
              </a:ext>
            </a:extLst>
          </p:cNvPr>
          <p:cNvSpPr txBox="1"/>
          <p:nvPr/>
        </p:nvSpPr>
        <p:spPr>
          <a:xfrm>
            <a:off x="7658099" y="871264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핵심 전략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97881608-A9C2-476E-96E6-A8FB42556D4F}"/>
              </a:ext>
            </a:extLst>
          </p:cNvPr>
          <p:cNvSpPr/>
          <p:nvPr/>
        </p:nvSpPr>
        <p:spPr>
          <a:xfrm>
            <a:off x="4052725" y="6111451"/>
            <a:ext cx="9628271" cy="1794985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Freeform 8">
            <a:extLst>
              <a:ext uri="{FF2B5EF4-FFF2-40B4-BE49-F238E27FC236}">
                <a16:creationId xmlns:a16="http://schemas.microsoft.com/office/drawing/2014/main" id="{BFF33911-949F-4FFD-8CEB-9DEB93B1F696}"/>
              </a:ext>
            </a:extLst>
          </p:cNvPr>
          <p:cNvSpPr/>
          <p:nvPr/>
        </p:nvSpPr>
        <p:spPr>
          <a:xfrm>
            <a:off x="4004119" y="3800936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84" name="Freeform 8">
            <a:extLst>
              <a:ext uri="{FF2B5EF4-FFF2-40B4-BE49-F238E27FC236}">
                <a16:creationId xmlns:a16="http://schemas.microsoft.com/office/drawing/2014/main" id="{02D97A6F-60AB-45B2-86A1-719DC1CB3D71}"/>
              </a:ext>
            </a:extLst>
          </p:cNvPr>
          <p:cNvSpPr/>
          <p:nvPr/>
        </p:nvSpPr>
        <p:spPr>
          <a:xfrm>
            <a:off x="3960705" y="6608376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5734520-7A7B-4DEE-8CF7-7D51C18F003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302" y="2141052"/>
            <a:ext cx="2517068" cy="54536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7A6F3D2-1E15-42A7-A338-F1AD27D57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3881" y="2929933"/>
            <a:ext cx="2614961" cy="343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5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6" grpId="0" animBg="1"/>
      <p:bldP spid="67" grpId="0" animBg="1"/>
      <p:bldP spid="82" grpId="0"/>
      <p:bldP spid="88" grpId="0"/>
      <p:bldP spid="9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Track Record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History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745B5-FDAB-4B34-A97F-78A11E05D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4" y="2908300"/>
            <a:ext cx="17171282" cy="480084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15B882D-51B6-4753-83DD-40B9B73C69AD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204748" y="2772005"/>
            <a:ext cx="0" cy="714693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8">
            <a:extLst>
              <a:ext uri="{FF2B5EF4-FFF2-40B4-BE49-F238E27FC236}">
                <a16:creationId xmlns:a16="http://schemas.microsoft.com/office/drawing/2014/main" id="{C44AD438-0168-4157-A1E8-347EAC54520B}"/>
              </a:ext>
            </a:extLst>
          </p:cNvPr>
          <p:cNvSpPr/>
          <p:nvPr/>
        </p:nvSpPr>
        <p:spPr>
          <a:xfrm>
            <a:off x="6096000" y="3406744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082E3532-D42B-47E4-9617-40A7BFF610B7}"/>
              </a:ext>
            </a:extLst>
          </p:cNvPr>
          <p:cNvGrpSpPr/>
          <p:nvPr/>
        </p:nvGrpSpPr>
        <p:grpSpPr>
          <a:xfrm>
            <a:off x="4419600" y="1683513"/>
            <a:ext cx="3570296" cy="1088492"/>
            <a:chOff x="0" y="-47625"/>
            <a:chExt cx="1498352" cy="763329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B11B550-FA4A-40E6-9DBA-71F4F129A9D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2F49F5FB-C249-466A-8477-AFA7C15E5D1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1" name="TextBox 33">
            <a:extLst>
              <a:ext uri="{FF2B5EF4-FFF2-40B4-BE49-F238E27FC236}">
                <a16:creationId xmlns:a16="http://schemas.microsoft.com/office/drawing/2014/main" id="{795F61F3-36AA-43CC-9489-E1D2CF0638D7}"/>
              </a:ext>
            </a:extLst>
          </p:cNvPr>
          <p:cNvSpPr txBox="1"/>
          <p:nvPr/>
        </p:nvSpPr>
        <p:spPr>
          <a:xfrm>
            <a:off x="4734231" y="210809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검색 조건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 KRW,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USDT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6757F8F-BC99-4F1D-94EE-8E4CC0B7DC96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2757948" y="2741718"/>
            <a:ext cx="0" cy="714693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8">
            <a:extLst>
              <a:ext uri="{FF2B5EF4-FFF2-40B4-BE49-F238E27FC236}">
                <a16:creationId xmlns:a16="http://schemas.microsoft.com/office/drawing/2014/main" id="{A73C4499-F682-46C8-BFC1-97907B2F58AB}"/>
              </a:ext>
            </a:extLst>
          </p:cNvPr>
          <p:cNvSpPr/>
          <p:nvPr/>
        </p:nvSpPr>
        <p:spPr>
          <a:xfrm>
            <a:off x="12649200" y="337645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11">
            <a:extLst>
              <a:ext uri="{FF2B5EF4-FFF2-40B4-BE49-F238E27FC236}">
                <a16:creationId xmlns:a16="http://schemas.microsoft.com/office/drawing/2014/main" id="{754817E8-E8C5-496D-BC25-A9AFA2D72AA9}"/>
              </a:ext>
            </a:extLst>
          </p:cNvPr>
          <p:cNvGrpSpPr/>
          <p:nvPr/>
        </p:nvGrpSpPr>
        <p:grpSpPr>
          <a:xfrm>
            <a:off x="10972800" y="1653226"/>
            <a:ext cx="3570296" cy="1088492"/>
            <a:chOff x="0" y="-47625"/>
            <a:chExt cx="1498352" cy="763329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3269403-3B86-403D-89D1-7799E65891D4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AEC33D25-B858-4314-944A-40DB9A5C8DFB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7" name="TextBox 33">
            <a:extLst>
              <a:ext uri="{FF2B5EF4-FFF2-40B4-BE49-F238E27FC236}">
                <a16:creationId xmlns:a16="http://schemas.microsoft.com/office/drawing/2014/main" id="{4114B3F6-A31D-44AA-90AC-4EA9D18A2316}"/>
              </a:ext>
            </a:extLst>
          </p:cNvPr>
          <p:cNvSpPr txBox="1"/>
          <p:nvPr/>
        </p:nvSpPr>
        <p:spPr>
          <a:xfrm>
            <a:off x="11287431" y="2077805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검색 조건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거래종목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28" name="Group 11">
            <a:extLst>
              <a:ext uri="{FF2B5EF4-FFF2-40B4-BE49-F238E27FC236}">
                <a16:creationId xmlns:a16="http://schemas.microsoft.com/office/drawing/2014/main" id="{0C293D4C-B3A2-43EE-8D87-7EF8CA32ADFC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97533A5F-4303-49B2-85D5-24F633B874D8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95D38A9B-44B6-462E-BDED-87E342783E20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7" name="TextBox 33">
            <a:extLst>
              <a:ext uri="{FF2B5EF4-FFF2-40B4-BE49-F238E27FC236}">
                <a16:creationId xmlns:a16="http://schemas.microsoft.com/office/drawing/2014/main" id="{4FD94E42-B34B-4DBF-B1B3-F4579AE75E1C}"/>
              </a:ext>
            </a:extLst>
          </p:cNvPr>
          <p:cNvSpPr txBox="1"/>
          <p:nvPr/>
        </p:nvSpPr>
        <p:spPr>
          <a:xfrm>
            <a:off x="7658099" y="86947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API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통신을 통한 내역조회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75171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Notice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&amp;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Board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Notification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E5EDCD-FD9A-4B02-8A51-F255AACDD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92" y="3139833"/>
            <a:ext cx="8340581" cy="495872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9E002A-FB76-4724-BDB1-F32484B3E2EF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1974381" y="2696308"/>
            <a:ext cx="472770" cy="82493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8">
            <a:extLst>
              <a:ext uri="{FF2B5EF4-FFF2-40B4-BE49-F238E27FC236}">
                <a16:creationId xmlns:a16="http://schemas.microsoft.com/office/drawing/2014/main" id="{5CDA6E38-2097-4171-8B6E-806CFCF543A6}"/>
              </a:ext>
            </a:extLst>
          </p:cNvPr>
          <p:cNvSpPr/>
          <p:nvPr/>
        </p:nvSpPr>
        <p:spPr>
          <a:xfrm>
            <a:off x="1865632" y="341100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9FE7494-747D-4922-8F83-50D9C5DC94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57" y="1439145"/>
            <a:ext cx="1444541" cy="1375753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6DA8F9-CB83-4511-A01B-59E379F3411A}"/>
              </a:ext>
            </a:extLst>
          </p:cNvPr>
          <p:cNvCxnSpPr>
            <a:cxnSpLocks/>
            <a:endCxn id="24" idx="2"/>
          </p:cNvCxnSpPr>
          <p:nvPr/>
        </p:nvCxnSpPr>
        <p:spPr>
          <a:xfrm flipH="1" flipV="1">
            <a:off x="5237228" y="2814898"/>
            <a:ext cx="214014" cy="51136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8">
            <a:extLst>
              <a:ext uri="{FF2B5EF4-FFF2-40B4-BE49-F238E27FC236}">
                <a16:creationId xmlns:a16="http://schemas.microsoft.com/office/drawing/2014/main" id="{B80E4CD6-5688-4BA0-8EF9-644D120425A8}"/>
              </a:ext>
            </a:extLst>
          </p:cNvPr>
          <p:cNvSpPr/>
          <p:nvPr/>
        </p:nvSpPr>
        <p:spPr>
          <a:xfrm>
            <a:off x="5297670" y="313983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325DFBB-9372-4A07-B5F4-9CD422D04B0D}"/>
              </a:ext>
            </a:extLst>
          </p:cNvPr>
          <p:cNvCxnSpPr>
            <a:cxnSpLocks/>
          </p:cNvCxnSpPr>
          <p:nvPr/>
        </p:nvCxnSpPr>
        <p:spPr>
          <a:xfrm flipH="1">
            <a:off x="1780486" y="7351590"/>
            <a:ext cx="1236235" cy="5294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8">
            <a:extLst>
              <a:ext uri="{FF2B5EF4-FFF2-40B4-BE49-F238E27FC236}">
                <a16:creationId xmlns:a16="http://schemas.microsoft.com/office/drawing/2014/main" id="{79519077-7610-4D51-9781-5F1DA45F8AE8}"/>
              </a:ext>
            </a:extLst>
          </p:cNvPr>
          <p:cNvSpPr/>
          <p:nvPr/>
        </p:nvSpPr>
        <p:spPr>
          <a:xfrm>
            <a:off x="1712640" y="772062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1005B1B-97CE-4301-9CD7-C0BA703C12BA}"/>
              </a:ext>
            </a:extLst>
          </p:cNvPr>
          <p:cNvCxnSpPr>
            <a:cxnSpLocks/>
          </p:cNvCxnSpPr>
          <p:nvPr/>
        </p:nvCxnSpPr>
        <p:spPr>
          <a:xfrm flipV="1">
            <a:off x="7687598" y="2716387"/>
            <a:ext cx="0" cy="63494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8">
            <a:extLst>
              <a:ext uri="{FF2B5EF4-FFF2-40B4-BE49-F238E27FC236}">
                <a16:creationId xmlns:a16="http://schemas.microsoft.com/office/drawing/2014/main" id="{2F19E197-934B-41ED-84DD-3DCDC5A25285}"/>
              </a:ext>
            </a:extLst>
          </p:cNvPr>
          <p:cNvSpPr/>
          <p:nvPr/>
        </p:nvSpPr>
        <p:spPr>
          <a:xfrm>
            <a:off x="7581017" y="3199090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ADDB0775-2E2A-4A0B-A451-FA05AD64AD17}"/>
              </a:ext>
            </a:extLst>
          </p:cNvPr>
          <p:cNvGrpSpPr/>
          <p:nvPr/>
        </p:nvGrpSpPr>
        <p:grpSpPr>
          <a:xfrm>
            <a:off x="6272941" y="1624329"/>
            <a:ext cx="2889602" cy="1088492"/>
            <a:chOff x="0" y="-47625"/>
            <a:chExt cx="1498352" cy="763329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AC5121D-19DA-4D85-AEE5-0F76FA9343D7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1584B595-9118-4518-BA68-165E891085BA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9" name="TextBox 33">
            <a:extLst>
              <a:ext uri="{FF2B5EF4-FFF2-40B4-BE49-F238E27FC236}">
                <a16:creationId xmlns:a16="http://schemas.microsoft.com/office/drawing/2014/main" id="{F277740E-3A45-47BD-9A83-D6FDCF510A6D}"/>
              </a:ext>
            </a:extLst>
          </p:cNvPr>
          <p:cNvSpPr txBox="1"/>
          <p:nvPr/>
        </p:nvSpPr>
        <p:spPr>
          <a:xfrm>
            <a:off x="6227947" y="205134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Title, Writer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검색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40" name="Group 11">
            <a:extLst>
              <a:ext uri="{FF2B5EF4-FFF2-40B4-BE49-F238E27FC236}">
                <a16:creationId xmlns:a16="http://schemas.microsoft.com/office/drawing/2014/main" id="{9444302B-E6FD-49D8-82EA-CB82C43792E6}"/>
              </a:ext>
            </a:extLst>
          </p:cNvPr>
          <p:cNvGrpSpPr/>
          <p:nvPr/>
        </p:nvGrpSpPr>
        <p:grpSpPr>
          <a:xfrm>
            <a:off x="3016720" y="6792539"/>
            <a:ext cx="2297638" cy="1088492"/>
            <a:chOff x="0" y="-47625"/>
            <a:chExt cx="1498352" cy="763329"/>
          </a:xfrm>
        </p:grpSpPr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F967FAA5-288E-43AE-A8BA-E7598488D01B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25B1DA9A-2746-4A98-B876-EC6A5CD0EFA7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3" name="TextBox 33">
            <a:extLst>
              <a:ext uri="{FF2B5EF4-FFF2-40B4-BE49-F238E27FC236}">
                <a16:creationId xmlns:a16="http://schemas.microsoft.com/office/drawing/2014/main" id="{CABC5FA7-0DA4-4105-BD5C-A80D946B657C}"/>
              </a:ext>
            </a:extLst>
          </p:cNvPr>
          <p:cNvSpPr txBox="1"/>
          <p:nvPr/>
        </p:nvSpPr>
        <p:spPr>
          <a:xfrm>
            <a:off x="2676300" y="721955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페이징 처리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45" name="Group 11">
            <a:extLst>
              <a:ext uri="{FF2B5EF4-FFF2-40B4-BE49-F238E27FC236}">
                <a16:creationId xmlns:a16="http://schemas.microsoft.com/office/drawing/2014/main" id="{8914C978-68DC-49B8-B131-33581F4229BB}"/>
              </a:ext>
            </a:extLst>
          </p:cNvPr>
          <p:cNvGrpSpPr/>
          <p:nvPr/>
        </p:nvGrpSpPr>
        <p:grpSpPr>
          <a:xfrm>
            <a:off x="662003" y="1607816"/>
            <a:ext cx="3570296" cy="1088492"/>
            <a:chOff x="0" y="-47625"/>
            <a:chExt cx="1498352" cy="763329"/>
          </a:xfrm>
        </p:grpSpPr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984A3BA3-4506-44A0-B08D-1C0074E0B6CC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7" name="TextBox 13">
              <a:extLst>
                <a:ext uri="{FF2B5EF4-FFF2-40B4-BE49-F238E27FC236}">
                  <a16:creationId xmlns:a16="http://schemas.microsoft.com/office/drawing/2014/main" id="{43F9A19E-9F95-4C2F-A7FB-732B3C2529E5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8" name="TextBox 33">
            <a:extLst>
              <a:ext uri="{FF2B5EF4-FFF2-40B4-BE49-F238E27FC236}">
                <a16:creationId xmlns:a16="http://schemas.microsoft.com/office/drawing/2014/main" id="{C060CACA-A1FE-4DAE-9ACB-6E428234BB34}"/>
              </a:ext>
            </a:extLst>
          </p:cNvPr>
          <p:cNvSpPr txBox="1"/>
          <p:nvPr/>
        </p:nvSpPr>
        <p:spPr>
          <a:xfrm>
            <a:off x="976634" y="2032395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(Tap)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공지사항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정보 게시판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63E25617-94A3-4455-97E6-72BA8FBFF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481" y="1735174"/>
            <a:ext cx="6251087" cy="4002811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DD7265C-0E3B-4932-AD9D-768AB3AF0BC5}"/>
              </a:ext>
            </a:extLst>
          </p:cNvPr>
          <p:cNvCxnSpPr>
            <a:cxnSpLocks/>
            <a:stCxn id="79" idx="1"/>
          </p:cNvCxnSpPr>
          <p:nvPr/>
        </p:nvCxnSpPr>
        <p:spPr>
          <a:xfrm flipH="1">
            <a:off x="14011974" y="2373651"/>
            <a:ext cx="797494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8">
            <a:extLst>
              <a:ext uri="{FF2B5EF4-FFF2-40B4-BE49-F238E27FC236}">
                <a16:creationId xmlns:a16="http://schemas.microsoft.com/office/drawing/2014/main" id="{7E6D1212-C932-484C-A66D-71D1C74D41AB}"/>
              </a:ext>
            </a:extLst>
          </p:cNvPr>
          <p:cNvSpPr/>
          <p:nvPr/>
        </p:nvSpPr>
        <p:spPr>
          <a:xfrm>
            <a:off x="13903225" y="224698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6" name="Group 11">
            <a:extLst>
              <a:ext uri="{FF2B5EF4-FFF2-40B4-BE49-F238E27FC236}">
                <a16:creationId xmlns:a16="http://schemas.microsoft.com/office/drawing/2014/main" id="{82FD3CF2-C271-456D-8E5E-A9A330B026FC}"/>
              </a:ext>
            </a:extLst>
          </p:cNvPr>
          <p:cNvGrpSpPr/>
          <p:nvPr/>
        </p:nvGrpSpPr>
        <p:grpSpPr>
          <a:xfrm>
            <a:off x="14854462" y="1784222"/>
            <a:ext cx="2889602" cy="1088492"/>
            <a:chOff x="0" y="-47625"/>
            <a:chExt cx="1498352" cy="763329"/>
          </a:xfrm>
        </p:grpSpPr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F702750-D383-44D6-AB81-88AD6297296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8" name="TextBox 13">
              <a:extLst>
                <a:ext uri="{FF2B5EF4-FFF2-40B4-BE49-F238E27FC236}">
                  <a16:creationId xmlns:a16="http://schemas.microsoft.com/office/drawing/2014/main" id="{F8B1F9C1-F0BD-4EE4-900E-7EBEFFC41875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79" name="TextBox 33">
            <a:extLst>
              <a:ext uri="{FF2B5EF4-FFF2-40B4-BE49-F238E27FC236}">
                <a16:creationId xmlns:a16="http://schemas.microsoft.com/office/drawing/2014/main" id="{A60266E0-97C5-4E17-A93C-2C6EDFDC95F7}"/>
              </a:ext>
            </a:extLst>
          </p:cNvPr>
          <p:cNvSpPr txBox="1"/>
          <p:nvPr/>
        </p:nvSpPr>
        <p:spPr>
          <a:xfrm>
            <a:off x="14809468" y="221123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상세보기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0" name="Group 11">
            <a:extLst>
              <a:ext uri="{FF2B5EF4-FFF2-40B4-BE49-F238E27FC236}">
                <a16:creationId xmlns:a16="http://schemas.microsoft.com/office/drawing/2014/main" id="{5880C7C1-57A7-4942-9253-9951C9EB107B}"/>
              </a:ext>
            </a:extLst>
          </p:cNvPr>
          <p:cNvGrpSpPr/>
          <p:nvPr/>
        </p:nvGrpSpPr>
        <p:grpSpPr>
          <a:xfrm>
            <a:off x="6908137" y="4915814"/>
            <a:ext cx="2133600" cy="1088492"/>
            <a:chOff x="0" y="-47625"/>
            <a:chExt cx="1498352" cy="763329"/>
          </a:xfrm>
        </p:grpSpPr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2C130D15-A994-42F6-835A-CF0403703E79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2" name="TextBox 13">
              <a:extLst>
                <a:ext uri="{FF2B5EF4-FFF2-40B4-BE49-F238E27FC236}">
                  <a16:creationId xmlns:a16="http://schemas.microsoft.com/office/drawing/2014/main" id="{92430469-95FC-47BC-BF81-49CE07C2248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3" name="TextBox 33">
            <a:extLst>
              <a:ext uri="{FF2B5EF4-FFF2-40B4-BE49-F238E27FC236}">
                <a16:creationId xmlns:a16="http://schemas.microsoft.com/office/drawing/2014/main" id="{2081D570-F64C-4319-A297-6A3ACA59BDD9}"/>
              </a:ext>
            </a:extLst>
          </p:cNvPr>
          <p:cNvSpPr txBox="1"/>
          <p:nvPr/>
        </p:nvSpPr>
        <p:spPr>
          <a:xfrm>
            <a:off x="6507584" y="5331599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목록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쓰기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85" name="Freeform 8">
            <a:extLst>
              <a:ext uri="{FF2B5EF4-FFF2-40B4-BE49-F238E27FC236}">
                <a16:creationId xmlns:a16="http://schemas.microsoft.com/office/drawing/2014/main" id="{7F28BAF7-D4F7-42D1-9A97-510D38092030}"/>
              </a:ext>
            </a:extLst>
          </p:cNvPr>
          <p:cNvSpPr/>
          <p:nvPr/>
        </p:nvSpPr>
        <p:spPr>
          <a:xfrm>
            <a:off x="6038744" y="5383774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6" name="Freeform 8">
            <a:extLst>
              <a:ext uri="{FF2B5EF4-FFF2-40B4-BE49-F238E27FC236}">
                <a16:creationId xmlns:a16="http://schemas.microsoft.com/office/drawing/2014/main" id="{92FA69C3-09DD-4740-8D28-C4C249E2509B}"/>
              </a:ext>
            </a:extLst>
          </p:cNvPr>
          <p:cNvSpPr/>
          <p:nvPr/>
        </p:nvSpPr>
        <p:spPr>
          <a:xfrm>
            <a:off x="8637596" y="379044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C425788-1313-4E97-B59E-46F3E12E5FE3}"/>
              </a:ext>
            </a:extLst>
          </p:cNvPr>
          <p:cNvCxnSpPr>
            <a:cxnSpLocks/>
          </p:cNvCxnSpPr>
          <p:nvPr/>
        </p:nvCxnSpPr>
        <p:spPr>
          <a:xfrm flipV="1">
            <a:off x="8746344" y="3900682"/>
            <a:ext cx="0" cy="108304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FBAA4306-4401-4C86-A708-847860D4FED5}"/>
              </a:ext>
            </a:extLst>
          </p:cNvPr>
          <p:cNvCxnSpPr>
            <a:cxnSpLocks/>
            <a:stCxn id="82" idx="1"/>
          </p:cNvCxnSpPr>
          <p:nvPr/>
        </p:nvCxnSpPr>
        <p:spPr>
          <a:xfrm flipH="1">
            <a:off x="6227949" y="5460060"/>
            <a:ext cx="680188" cy="33955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11">
            <a:extLst>
              <a:ext uri="{FF2B5EF4-FFF2-40B4-BE49-F238E27FC236}">
                <a16:creationId xmlns:a16="http://schemas.microsoft.com/office/drawing/2014/main" id="{5920808D-2EB7-4141-AE60-0258422CC5EA}"/>
              </a:ext>
            </a:extLst>
          </p:cNvPr>
          <p:cNvGrpSpPr/>
          <p:nvPr/>
        </p:nvGrpSpPr>
        <p:grpSpPr>
          <a:xfrm>
            <a:off x="15658149" y="4676158"/>
            <a:ext cx="2133600" cy="1088492"/>
            <a:chOff x="0" y="-47625"/>
            <a:chExt cx="1498352" cy="763329"/>
          </a:xfrm>
        </p:grpSpPr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60A3D62A-76D1-4BFB-AB60-9ABA563CF92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TextBox 13">
              <a:extLst>
                <a:ext uri="{FF2B5EF4-FFF2-40B4-BE49-F238E27FC236}">
                  <a16:creationId xmlns:a16="http://schemas.microsoft.com/office/drawing/2014/main" id="{C2BE827B-2313-49B8-9816-61F1C02C3E6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95" name="TextBox 33">
            <a:extLst>
              <a:ext uri="{FF2B5EF4-FFF2-40B4-BE49-F238E27FC236}">
                <a16:creationId xmlns:a16="http://schemas.microsoft.com/office/drawing/2014/main" id="{A878DA78-D6A0-4026-8E5C-8721B04B866E}"/>
              </a:ext>
            </a:extLst>
          </p:cNvPr>
          <p:cNvSpPr txBox="1"/>
          <p:nvPr/>
        </p:nvSpPr>
        <p:spPr>
          <a:xfrm>
            <a:off x="15257596" y="5091943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수정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삭제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101" name="Group 11">
            <a:extLst>
              <a:ext uri="{FF2B5EF4-FFF2-40B4-BE49-F238E27FC236}">
                <a16:creationId xmlns:a16="http://schemas.microsoft.com/office/drawing/2014/main" id="{E1857CAA-094D-473A-8543-2A2D3762271B}"/>
              </a:ext>
            </a:extLst>
          </p:cNvPr>
          <p:cNvGrpSpPr/>
          <p:nvPr/>
        </p:nvGrpSpPr>
        <p:grpSpPr>
          <a:xfrm>
            <a:off x="16044635" y="5897471"/>
            <a:ext cx="1717939" cy="1088492"/>
            <a:chOff x="0" y="-47625"/>
            <a:chExt cx="1498352" cy="763329"/>
          </a:xfrm>
        </p:grpSpPr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70011156-90CA-42EF-854A-3F801E537E92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3" name="TextBox 13">
              <a:extLst>
                <a:ext uri="{FF2B5EF4-FFF2-40B4-BE49-F238E27FC236}">
                  <a16:creationId xmlns:a16="http://schemas.microsoft.com/office/drawing/2014/main" id="{4ADDCEF6-E887-4B24-980F-612311FA0ABB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4" name="TextBox 33">
            <a:extLst>
              <a:ext uri="{FF2B5EF4-FFF2-40B4-BE49-F238E27FC236}">
                <a16:creationId xmlns:a16="http://schemas.microsoft.com/office/drawing/2014/main" id="{74FAF8CB-6A44-4766-BB73-EF48E4B97E19}"/>
              </a:ext>
            </a:extLst>
          </p:cNvPr>
          <p:cNvSpPr txBox="1"/>
          <p:nvPr/>
        </p:nvSpPr>
        <p:spPr>
          <a:xfrm>
            <a:off x="16015964" y="6313256"/>
            <a:ext cx="1719151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댓글 작성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A5C1010B-B1F1-46F0-978A-8E5D6A74D888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15691224" y="6441717"/>
            <a:ext cx="3534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3CA7839-3230-488B-BCFD-03AEC3BE4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54" y="5871200"/>
            <a:ext cx="6220988" cy="2225912"/>
          </a:xfrm>
          <a:prstGeom prst="rect">
            <a:avLst/>
          </a:prstGeom>
        </p:spPr>
      </p:pic>
      <p:sp>
        <p:nvSpPr>
          <p:cNvPr id="115" name="Freeform 8">
            <a:extLst>
              <a:ext uri="{FF2B5EF4-FFF2-40B4-BE49-F238E27FC236}">
                <a16:creationId xmlns:a16="http://schemas.microsoft.com/office/drawing/2014/main" id="{AD9C9BAE-017E-4B47-B277-E5DF1B01D5DF}"/>
              </a:ext>
            </a:extLst>
          </p:cNvPr>
          <p:cNvSpPr/>
          <p:nvPr/>
        </p:nvSpPr>
        <p:spPr>
          <a:xfrm>
            <a:off x="15582475" y="632522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3" name="Group 11">
            <a:extLst>
              <a:ext uri="{FF2B5EF4-FFF2-40B4-BE49-F238E27FC236}">
                <a16:creationId xmlns:a16="http://schemas.microsoft.com/office/drawing/2014/main" id="{15D8835E-1832-4647-8EF5-65D1CD1B5B44}"/>
              </a:ext>
            </a:extLst>
          </p:cNvPr>
          <p:cNvGrpSpPr/>
          <p:nvPr/>
        </p:nvGrpSpPr>
        <p:grpSpPr>
          <a:xfrm>
            <a:off x="16044635" y="7078012"/>
            <a:ext cx="1724943" cy="1088492"/>
            <a:chOff x="0" y="-47625"/>
            <a:chExt cx="1498352" cy="763329"/>
          </a:xfrm>
        </p:grpSpPr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EDFD2240-A54C-4A95-9C0E-D354C5742F4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8" name="TextBox 13">
              <a:extLst>
                <a:ext uri="{FF2B5EF4-FFF2-40B4-BE49-F238E27FC236}">
                  <a16:creationId xmlns:a16="http://schemas.microsoft.com/office/drawing/2014/main" id="{BE110947-B5D3-4971-92E9-D7979582146A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93316340-2DA5-41BE-929E-1A85BF9D7985}"/>
              </a:ext>
            </a:extLst>
          </p:cNvPr>
          <p:cNvCxnSpPr>
            <a:cxnSpLocks/>
            <a:stCxn id="94" idx="1"/>
          </p:cNvCxnSpPr>
          <p:nvPr/>
        </p:nvCxnSpPr>
        <p:spPr>
          <a:xfrm flipH="1">
            <a:off x="11618514" y="5220404"/>
            <a:ext cx="4039635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33">
            <a:extLst>
              <a:ext uri="{FF2B5EF4-FFF2-40B4-BE49-F238E27FC236}">
                <a16:creationId xmlns:a16="http://schemas.microsoft.com/office/drawing/2014/main" id="{621B7AB5-C7B2-4827-9EA9-A99FDAE94861}"/>
              </a:ext>
            </a:extLst>
          </p:cNvPr>
          <p:cNvSpPr txBox="1"/>
          <p:nvPr/>
        </p:nvSpPr>
        <p:spPr>
          <a:xfrm>
            <a:off x="16044635" y="7495019"/>
            <a:ext cx="1719151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댓글 수정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삭제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001A13F9-F7A8-4E4F-AB20-B733373CD777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15726899" y="7622258"/>
            <a:ext cx="317736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 8">
            <a:extLst>
              <a:ext uri="{FF2B5EF4-FFF2-40B4-BE49-F238E27FC236}">
                <a16:creationId xmlns:a16="http://schemas.microsoft.com/office/drawing/2014/main" id="{C54F581B-F4E3-4388-9BCB-7CA8C3B6BBAC}"/>
              </a:ext>
            </a:extLst>
          </p:cNvPr>
          <p:cNvSpPr/>
          <p:nvPr/>
        </p:nvSpPr>
        <p:spPr>
          <a:xfrm>
            <a:off x="15582475" y="7506796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6" name="Freeform 8">
            <a:extLst>
              <a:ext uri="{FF2B5EF4-FFF2-40B4-BE49-F238E27FC236}">
                <a16:creationId xmlns:a16="http://schemas.microsoft.com/office/drawing/2014/main" id="{F8EBAD08-A531-4E3F-AF6E-48C2338CCEA1}"/>
              </a:ext>
            </a:extLst>
          </p:cNvPr>
          <p:cNvSpPr/>
          <p:nvPr/>
        </p:nvSpPr>
        <p:spPr>
          <a:xfrm>
            <a:off x="11575820" y="511111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9" name="Group 11">
            <a:extLst>
              <a:ext uri="{FF2B5EF4-FFF2-40B4-BE49-F238E27FC236}">
                <a16:creationId xmlns:a16="http://schemas.microsoft.com/office/drawing/2014/main" id="{71325AC8-CCE4-47B6-BA30-96F5E9A7609F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BC0DBDF-1D4D-4CD4-8525-96C6627B64A6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6" name="TextBox 13">
              <a:extLst>
                <a:ext uri="{FF2B5EF4-FFF2-40B4-BE49-F238E27FC236}">
                  <a16:creationId xmlns:a16="http://schemas.microsoft.com/office/drawing/2014/main" id="{28D3BC4B-B66A-4BEE-B18F-D1FFE665A48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7" name="TextBox 33">
            <a:extLst>
              <a:ext uri="{FF2B5EF4-FFF2-40B4-BE49-F238E27FC236}">
                <a16:creationId xmlns:a16="http://schemas.microsoft.com/office/drawing/2014/main" id="{2924FFD6-97A8-4FD2-AED8-281581E09C79}"/>
              </a:ext>
            </a:extLst>
          </p:cNvPr>
          <p:cNvSpPr txBox="1"/>
          <p:nvPr/>
        </p:nvSpPr>
        <p:spPr>
          <a:xfrm>
            <a:off x="7645696" y="867861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검색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페이징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댓글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87438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/>
      <p:bldP spid="48" grpId="0"/>
      <p:bldP spid="79" grpId="0"/>
      <p:bldP spid="83" grpId="0"/>
      <p:bldP spid="95" grpId="0"/>
      <p:bldP spid="104" grpId="0"/>
      <p:bldP spid="9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A0A0BB5-FCF0-43E5-BDDE-4D26F3389EFC}"/>
              </a:ext>
            </a:extLst>
          </p:cNvPr>
          <p:cNvSpPr/>
          <p:nvPr/>
        </p:nvSpPr>
        <p:spPr>
          <a:xfrm>
            <a:off x="5461414" y="4751084"/>
            <a:ext cx="7000213" cy="11442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98928B-B99F-49AB-A958-2F91FD287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367" y="3848804"/>
            <a:ext cx="4431100" cy="3111617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1FE82A6-8424-4A0F-A780-0915CAFC66D1}"/>
              </a:ext>
            </a:extLst>
          </p:cNvPr>
          <p:cNvSpPr/>
          <p:nvPr/>
        </p:nvSpPr>
        <p:spPr>
          <a:xfrm>
            <a:off x="12607486" y="3341594"/>
            <a:ext cx="4804862" cy="3994633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DFA000B-6F74-4C2E-B5C6-347C00735788}"/>
              </a:ext>
            </a:extLst>
          </p:cNvPr>
          <p:cNvSpPr/>
          <p:nvPr/>
        </p:nvSpPr>
        <p:spPr>
          <a:xfrm>
            <a:off x="6611468" y="3314700"/>
            <a:ext cx="4804862" cy="3994633"/>
          </a:xfrm>
          <a:prstGeom prst="roundRect">
            <a:avLst>
              <a:gd name="adj" fmla="val 6705"/>
            </a:avLst>
          </a:prstGeom>
          <a:solidFill>
            <a:schemeClr val="bg1"/>
          </a:solidFill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BC26298-37F1-4371-BF25-9F076346E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30" y="4500413"/>
            <a:ext cx="3886200" cy="10845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AFA002-CDB1-40D0-AA44-80C528C78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92" y="5516392"/>
            <a:ext cx="4523614" cy="525747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16C6BFE-29F3-47AA-8F0F-0A831584C841}"/>
              </a:ext>
            </a:extLst>
          </p:cNvPr>
          <p:cNvSpPr/>
          <p:nvPr/>
        </p:nvSpPr>
        <p:spPr>
          <a:xfrm>
            <a:off x="727884" y="3341594"/>
            <a:ext cx="4804862" cy="3994633"/>
          </a:xfrm>
          <a:prstGeom prst="roundRect">
            <a:avLst>
              <a:gd name="adj" fmla="val 6705"/>
            </a:avLst>
          </a:prstGeom>
          <a:solidFill>
            <a:schemeClr val="bg1"/>
          </a:solidFill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F00BA1D-E232-499B-A3EB-18436AA1B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7" y="3498793"/>
            <a:ext cx="4449564" cy="368503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8020DA-5B9B-43D1-A00F-B0EFF0D027DB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B9497F-3899-4DA4-A737-0911237B1DC6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9E7947-58FA-442F-B592-83FA9AE6DD60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API Request &amp; Response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0E040871-9733-4695-876B-DEB6206C3A43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API Sign</a:t>
            </a:r>
          </a:p>
        </p:txBody>
      </p:sp>
      <p:grpSp>
        <p:nvGrpSpPr>
          <p:cNvPr id="29" name="Group 11">
            <a:extLst>
              <a:ext uri="{FF2B5EF4-FFF2-40B4-BE49-F238E27FC236}">
                <a16:creationId xmlns:a16="http://schemas.microsoft.com/office/drawing/2014/main" id="{DFDEA68C-3602-4647-B616-67D948EFC89A}"/>
              </a:ext>
            </a:extLst>
          </p:cNvPr>
          <p:cNvGrpSpPr/>
          <p:nvPr/>
        </p:nvGrpSpPr>
        <p:grpSpPr>
          <a:xfrm>
            <a:off x="1304273" y="8123603"/>
            <a:ext cx="3581400" cy="1088492"/>
            <a:chOff x="0" y="-47625"/>
            <a:chExt cx="1498352" cy="763329"/>
          </a:xfrm>
        </p:grpSpPr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B46055EF-79B7-4447-AF20-93369DCCC7B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1" name="TextBox 13">
              <a:extLst>
                <a:ext uri="{FF2B5EF4-FFF2-40B4-BE49-F238E27FC236}">
                  <a16:creationId xmlns:a16="http://schemas.microsoft.com/office/drawing/2014/main" id="{3640A0EA-FE6D-44D2-B158-6D5BCE5F8936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2" name="TextBox 33">
            <a:extLst>
              <a:ext uri="{FF2B5EF4-FFF2-40B4-BE49-F238E27FC236}">
                <a16:creationId xmlns:a16="http://schemas.microsoft.com/office/drawing/2014/main" id="{FA987E57-54AA-4059-B70F-AFA56AF5380B}"/>
              </a:ext>
            </a:extLst>
          </p:cNvPr>
          <p:cNvSpPr txBox="1"/>
          <p:nvPr/>
        </p:nvSpPr>
        <p:spPr>
          <a:xfrm>
            <a:off x="1596669" y="853451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API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객체 생성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33" name="Group 11">
            <a:extLst>
              <a:ext uri="{FF2B5EF4-FFF2-40B4-BE49-F238E27FC236}">
                <a16:creationId xmlns:a16="http://schemas.microsoft.com/office/drawing/2014/main" id="{B21DF601-2520-4233-B432-00358F62D7C5}"/>
              </a:ext>
            </a:extLst>
          </p:cNvPr>
          <p:cNvGrpSpPr/>
          <p:nvPr/>
        </p:nvGrpSpPr>
        <p:grpSpPr>
          <a:xfrm>
            <a:off x="7143030" y="8124807"/>
            <a:ext cx="3581400" cy="1088492"/>
            <a:chOff x="0" y="-47625"/>
            <a:chExt cx="1498352" cy="763329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1E44E787-5E41-4E7C-91BD-B6035C4068C1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B389275F-6191-4A83-948F-473417FB29C8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6" name="TextBox 33">
            <a:extLst>
              <a:ext uri="{FF2B5EF4-FFF2-40B4-BE49-F238E27FC236}">
                <a16:creationId xmlns:a16="http://schemas.microsoft.com/office/drawing/2014/main" id="{34A059BF-CF2B-4EB0-B1AC-616C2518637B}"/>
              </a:ext>
            </a:extLst>
          </p:cNvPr>
          <p:cNvSpPr txBox="1"/>
          <p:nvPr/>
        </p:nvSpPr>
        <p:spPr>
          <a:xfrm>
            <a:off x="7435426" y="8535718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API Request (POST)</a:t>
            </a:r>
          </a:p>
        </p:txBody>
      </p:sp>
      <p:grpSp>
        <p:nvGrpSpPr>
          <p:cNvPr id="40" name="Group 11">
            <a:extLst>
              <a:ext uri="{FF2B5EF4-FFF2-40B4-BE49-F238E27FC236}">
                <a16:creationId xmlns:a16="http://schemas.microsoft.com/office/drawing/2014/main" id="{0C20FBD1-A3A1-438A-BC39-D58C62CC5540}"/>
              </a:ext>
            </a:extLst>
          </p:cNvPr>
          <p:cNvGrpSpPr/>
          <p:nvPr/>
        </p:nvGrpSpPr>
        <p:grpSpPr>
          <a:xfrm>
            <a:off x="13109931" y="8107915"/>
            <a:ext cx="3581400" cy="1088492"/>
            <a:chOff x="0" y="-47625"/>
            <a:chExt cx="1498352" cy="763329"/>
          </a:xfrm>
        </p:grpSpPr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46525D16-C1D0-425A-AD4A-CC0D21E93030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2E51153A-2688-4D12-AE7F-D9D8E6795AB8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3" name="TextBox 33">
            <a:extLst>
              <a:ext uri="{FF2B5EF4-FFF2-40B4-BE49-F238E27FC236}">
                <a16:creationId xmlns:a16="http://schemas.microsoft.com/office/drawing/2014/main" id="{12F8B8B3-2F77-4C65-ABAA-5ACDF4F59BD1}"/>
              </a:ext>
            </a:extLst>
          </p:cNvPr>
          <p:cNvSpPr txBox="1"/>
          <p:nvPr/>
        </p:nvSpPr>
        <p:spPr>
          <a:xfrm>
            <a:off x="13402327" y="8518826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API Response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228DBA-61C6-4FBB-9945-B8860DF39165}"/>
              </a:ext>
            </a:extLst>
          </p:cNvPr>
          <p:cNvSpPr/>
          <p:nvPr/>
        </p:nvSpPr>
        <p:spPr>
          <a:xfrm>
            <a:off x="2631142" y="6042139"/>
            <a:ext cx="1710448" cy="1141688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1B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237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7739932" y="490625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7893666" y="501376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05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8610600" y="4997061"/>
            <a:ext cx="173933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시연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16670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7739932" y="490625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7893666" y="501376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06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8610600" y="4997061"/>
            <a:ext cx="173933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개선 방향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1182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5969774" y="491314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6123508" y="5034236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6840441" y="5003951"/>
            <a:ext cx="6331817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프로젝트 소개 </a:t>
            </a:r>
            <a:r>
              <a:rPr lang="en-US" altLang="ko-KR" sz="3061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기획의도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서비스</a:t>
            </a:r>
            <a:endParaRPr lang="en-US" sz="2400" dirty="0">
              <a:solidFill>
                <a:srgbClr val="3D3D3D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059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Notice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&amp;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Board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개선 방향</a:t>
            </a:r>
            <a:endParaRPr lang="en-US" sz="4405" b="1" dirty="0">
              <a:solidFill>
                <a:srgbClr val="474747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79" name="TextBox 33">
            <a:extLst>
              <a:ext uri="{FF2B5EF4-FFF2-40B4-BE49-F238E27FC236}">
                <a16:creationId xmlns:a16="http://schemas.microsoft.com/office/drawing/2014/main" id="{A60266E0-97C5-4E17-A93C-2C6EDFDC95F7}"/>
              </a:ext>
            </a:extLst>
          </p:cNvPr>
          <p:cNvSpPr txBox="1"/>
          <p:nvPr/>
        </p:nvSpPr>
        <p:spPr>
          <a:xfrm>
            <a:off x="13909053" y="109344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상세보기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7" name="AutoShape 18">
            <a:extLst>
              <a:ext uri="{FF2B5EF4-FFF2-40B4-BE49-F238E27FC236}">
                <a16:creationId xmlns:a16="http://schemas.microsoft.com/office/drawing/2014/main" id="{78AAA629-B310-4DEA-B97D-A2EAD848B574}"/>
              </a:ext>
            </a:extLst>
          </p:cNvPr>
          <p:cNvSpPr/>
          <p:nvPr/>
        </p:nvSpPr>
        <p:spPr>
          <a:xfrm>
            <a:off x="12505494" y="5533103"/>
            <a:ext cx="867057" cy="0"/>
          </a:xfrm>
          <a:prstGeom prst="line">
            <a:avLst/>
          </a:prstGeom>
          <a:ln w="47625" cap="flat">
            <a:solidFill>
              <a:srgbClr val="CFD0FA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8" name="AutoShape 19">
            <a:extLst>
              <a:ext uri="{FF2B5EF4-FFF2-40B4-BE49-F238E27FC236}">
                <a16:creationId xmlns:a16="http://schemas.microsoft.com/office/drawing/2014/main" id="{1588C4BF-24E8-4CCA-BD30-A97065500097}"/>
              </a:ext>
            </a:extLst>
          </p:cNvPr>
          <p:cNvSpPr/>
          <p:nvPr/>
        </p:nvSpPr>
        <p:spPr>
          <a:xfrm>
            <a:off x="10331176" y="3540654"/>
            <a:ext cx="867057" cy="0"/>
          </a:xfrm>
          <a:prstGeom prst="line">
            <a:avLst/>
          </a:prstGeom>
          <a:ln w="47625" cap="flat">
            <a:solidFill>
              <a:srgbClr val="A3E6E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9" name="AutoShape 20">
            <a:extLst>
              <a:ext uri="{FF2B5EF4-FFF2-40B4-BE49-F238E27FC236}">
                <a16:creationId xmlns:a16="http://schemas.microsoft.com/office/drawing/2014/main" id="{400F4F9C-6E4B-45FE-912A-0608CDDDD9B8}"/>
              </a:ext>
            </a:extLst>
          </p:cNvPr>
          <p:cNvSpPr/>
          <p:nvPr/>
        </p:nvSpPr>
        <p:spPr>
          <a:xfrm>
            <a:off x="10743872" y="8154120"/>
            <a:ext cx="867057" cy="0"/>
          </a:xfrm>
          <a:prstGeom prst="line">
            <a:avLst/>
          </a:prstGeom>
          <a:ln w="47625" cap="flat">
            <a:solidFill>
              <a:srgbClr val="C3DDF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0" name="AutoShape 21">
            <a:extLst>
              <a:ext uri="{FF2B5EF4-FFF2-40B4-BE49-F238E27FC236}">
                <a16:creationId xmlns:a16="http://schemas.microsoft.com/office/drawing/2014/main" id="{0D599E3E-7169-4A39-9981-D1FA6638BE7C}"/>
              </a:ext>
            </a:extLst>
          </p:cNvPr>
          <p:cNvSpPr/>
          <p:nvPr/>
        </p:nvSpPr>
        <p:spPr>
          <a:xfrm flipH="1">
            <a:off x="5155978" y="5559144"/>
            <a:ext cx="867057" cy="0"/>
          </a:xfrm>
          <a:prstGeom prst="line">
            <a:avLst/>
          </a:prstGeom>
          <a:ln w="47625" cap="flat">
            <a:solidFill>
              <a:srgbClr val="E0D5E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1" name="AutoShape 22">
            <a:extLst>
              <a:ext uri="{FF2B5EF4-FFF2-40B4-BE49-F238E27FC236}">
                <a16:creationId xmlns:a16="http://schemas.microsoft.com/office/drawing/2014/main" id="{86315D70-9CFB-42A1-99EF-2B0E0AA7BF9B}"/>
              </a:ext>
            </a:extLst>
          </p:cNvPr>
          <p:cNvSpPr/>
          <p:nvPr/>
        </p:nvSpPr>
        <p:spPr>
          <a:xfrm flipH="1">
            <a:off x="6511269" y="3000051"/>
            <a:ext cx="867057" cy="0"/>
          </a:xfrm>
          <a:prstGeom prst="line">
            <a:avLst/>
          </a:prstGeom>
          <a:ln w="47625" cap="flat">
            <a:solidFill>
              <a:srgbClr val="E3EDD5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F5127AB-6046-4E11-A4A6-A66759F5143D}"/>
              </a:ext>
            </a:extLst>
          </p:cNvPr>
          <p:cNvSpPr/>
          <p:nvPr/>
        </p:nvSpPr>
        <p:spPr>
          <a:xfrm>
            <a:off x="5793959" y="3756000"/>
            <a:ext cx="3754487" cy="3752630"/>
          </a:xfrm>
          <a:prstGeom prst="ellipse">
            <a:avLst/>
          </a:prstGeom>
          <a:solidFill>
            <a:srgbClr val="E0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추가 기능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FACBCEE-EC9C-47CD-8885-74A6E87BADD9}"/>
              </a:ext>
            </a:extLst>
          </p:cNvPr>
          <p:cNvSpPr/>
          <p:nvPr/>
        </p:nvSpPr>
        <p:spPr>
          <a:xfrm>
            <a:off x="9565425" y="3954014"/>
            <a:ext cx="3124200" cy="3210260"/>
          </a:xfrm>
          <a:prstGeom prst="ellipse">
            <a:avLst/>
          </a:prstGeom>
          <a:solidFill>
            <a:srgbClr val="CFD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상품 영역 확대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종목 추가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2937BEB-3D1D-4B9E-A5AC-7AD13A0F35AD}"/>
              </a:ext>
            </a:extLst>
          </p:cNvPr>
          <p:cNvSpPr/>
          <p:nvPr/>
        </p:nvSpPr>
        <p:spPr>
          <a:xfrm>
            <a:off x="8664881" y="2617153"/>
            <a:ext cx="1666295" cy="1764339"/>
          </a:xfrm>
          <a:prstGeom prst="ellipse">
            <a:avLst/>
          </a:prstGeom>
          <a:solidFill>
            <a:srgbClr val="A3E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사용자</a:t>
            </a:r>
            <a:br>
              <a:rPr lang="en-US" altLang="ko-KR" sz="1600" b="1" dirty="0"/>
            </a:br>
            <a:r>
              <a:rPr lang="ko-KR" altLang="en-US" sz="1400" b="1" dirty="0"/>
              <a:t>가이드라인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86C2FDC-40F0-4EAB-97D0-878083DB4C6F}"/>
              </a:ext>
            </a:extLst>
          </p:cNvPr>
          <p:cNvSpPr/>
          <p:nvPr/>
        </p:nvSpPr>
        <p:spPr>
          <a:xfrm>
            <a:off x="7162999" y="2160840"/>
            <a:ext cx="1523802" cy="1529606"/>
          </a:xfrm>
          <a:prstGeom prst="ellipse">
            <a:avLst/>
          </a:prstGeom>
          <a:solidFill>
            <a:srgbClr val="E3E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보안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D082831-EABA-466A-8220-613598639761}"/>
              </a:ext>
            </a:extLst>
          </p:cNvPr>
          <p:cNvSpPr/>
          <p:nvPr/>
        </p:nvSpPr>
        <p:spPr>
          <a:xfrm>
            <a:off x="8367371" y="6840102"/>
            <a:ext cx="2633519" cy="2534247"/>
          </a:xfrm>
          <a:prstGeom prst="ellipse">
            <a:avLst/>
          </a:prstGeom>
          <a:solidFill>
            <a:srgbClr val="C3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일반 유저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가입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42ECA0-F8E2-49F1-9A04-32E1B05E699C}"/>
              </a:ext>
            </a:extLst>
          </p:cNvPr>
          <p:cNvSpPr txBox="1"/>
          <p:nvPr/>
        </p:nvSpPr>
        <p:spPr>
          <a:xfrm>
            <a:off x="2587244" y="2799996"/>
            <a:ext cx="371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다중 </a:t>
            </a:r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API Key </a:t>
            </a:r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관리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4415FC-25DE-448C-BB0D-283B53740CDD}"/>
              </a:ext>
            </a:extLst>
          </p:cNvPr>
          <p:cNvSpPr txBox="1"/>
          <p:nvPr/>
        </p:nvSpPr>
        <p:spPr>
          <a:xfrm>
            <a:off x="785653" y="4030755"/>
            <a:ext cx="42255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Copy Trading : JSON</a:t>
            </a: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 형태의 파일</a:t>
            </a: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(.txt )</a:t>
            </a: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로 </a:t>
            </a: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export import </a:t>
            </a: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구현</a:t>
            </a:r>
            <a:b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</a:br>
            <a:endParaRPr lang="en-US" altLang="ko-KR" sz="2000" b="1" dirty="0">
              <a:solidFill>
                <a:srgbClr val="1B6282"/>
              </a:solidFill>
              <a:latin typeface="Bahnschrift" panose="020B0502040204020203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특정 유저를 구독 및 후원 시스템</a:t>
            </a: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1B6282"/>
              </a:solidFill>
              <a:latin typeface="Bahnschrift" panose="020B0502040204020203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1:1 or 1:N </a:t>
            </a: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채팅방 구현</a:t>
            </a:r>
            <a:endParaRPr lang="en-US" altLang="ko-KR" sz="2000" b="1" dirty="0">
              <a:solidFill>
                <a:srgbClr val="1B6282"/>
              </a:solidFill>
              <a:latin typeface="Bahnschrift" panose="020B0502040204020203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1B6282"/>
              </a:solidFill>
              <a:latin typeface="Bahnschrift" panose="020B0502040204020203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개별 채팅방내 파일 공유시스템</a:t>
            </a:r>
            <a:endParaRPr lang="en-US" altLang="ko-KR" sz="2000" b="1" dirty="0">
              <a:solidFill>
                <a:srgbClr val="1B6282"/>
              </a:solidFill>
              <a:latin typeface="Bahnschrift" panose="020B0502040204020203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1B6282"/>
              </a:solidFill>
              <a:latin typeface="Bahnschrift" panose="020B0502040204020203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정보게시판 크롤링</a:t>
            </a: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및 </a:t>
            </a:r>
            <a:b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</a:b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AI</a:t>
            </a: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를 활용한 문서 요약 </a:t>
            </a: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API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81964-2265-473D-9E02-BFFE6EF30A16}"/>
              </a:ext>
            </a:extLst>
          </p:cNvPr>
          <p:cNvSpPr txBox="1"/>
          <p:nvPr/>
        </p:nvSpPr>
        <p:spPr>
          <a:xfrm>
            <a:off x="12053560" y="7954065"/>
            <a:ext cx="371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서버 관리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9340AC-7925-4B43-8748-4B19C726262E}"/>
              </a:ext>
            </a:extLst>
          </p:cNvPr>
          <p:cNvSpPr txBox="1"/>
          <p:nvPr/>
        </p:nvSpPr>
        <p:spPr>
          <a:xfrm>
            <a:off x="11716902" y="3299267"/>
            <a:ext cx="371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매매 주의사항</a:t>
            </a:r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 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F23252-FFCF-46BC-9899-1B37BB9FFD53}"/>
              </a:ext>
            </a:extLst>
          </p:cNvPr>
          <p:cNvSpPr txBox="1"/>
          <p:nvPr/>
        </p:nvSpPr>
        <p:spPr>
          <a:xfrm>
            <a:off x="13774201" y="5213410"/>
            <a:ext cx="371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Futures,</a:t>
            </a:r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Option,</a:t>
            </a:r>
          </a:p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Bitcoin, Etherium …etc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393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839748"/>
            <a:chOff x="0" y="0"/>
            <a:chExt cx="7911505" cy="20937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093706"/>
            </a:xfrm>
            <a:custGeom>
              <a:avLst/>
              <a:gdLst/>
              <a:ahLst/>
              <a:cxnLst/>
              <a:rect l="l" t="t" r="r" b="b"/>
              <a:pathLst>
                <a:path w="7911505" h="2093706">
                  <a:moveTo>
                    <a:pt x="0" y="0"/>
                  </a:moveTo>
                  <a:lnTo>
                    <a:pt x="7911505" y="0"/>
                  </a:lnTo>
                  <a:lnTo>
                    <a:pt x="7911505" y="2093706"/>
                  </a:lnTo>
                  <a:lnTo>
                    <a:pt x="0" y="2093706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14133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7931789" y="475163"/>
            <a:ext cx="2576822" cy="1545224"/>
            <a:chOff x="0" y="0"/>
            <a:chExt cx="660400" cy="396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7670524" y="5400653"/>
            <a:ext cx="2946952" cy="2787326"/>
          </a:xfrm>
          <a:custGeom>
            <a:avLst/>
            <a:gdLst/>
            <a:ahLst/>
            <a:cxnLst/>
            <a:rect l="l" t="t" r="r" b="b"/>
            <a:pathLst>
              <a:path w="2946952" h="2787326">
                <a:moveTo>
                  <a:pt x="0" y="0"/>
                </a:moveTo>
                <a:lnTo>
                  <a:pt x="2946952" y="0"/>
                </a:lnTo>
                <a:lnTo>
                  <a:pt x="2946952" y="2787326"/>
                </a:lnTo>
                <a:lnTo>
                  <a:pt x="0" y="2787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116818" y="3504200"/>
            <a:ext cx="10206762" cy="133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3"/>
              </a:lnSpc>
            </a:pPr>
            <a:r>
              <a:rPr lang="en-US" sz="10803" spc="2852" dirty="0">
                <a:solidFill>
                  <a:srgbClr val="084C6E"/>
                </a:solidFill>
                <a:ea typeface="Source Han Sans KR Heavy"/>
              </a:rPr>
              <a:t>감사합니다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04251" y="912330"/>
            <a:ext cx="1831897" cy="670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spc="1" dirty="0">
                <a:solidFill>
                  <a:srgbClr val="F9FAFD"/>
                </a:solidFill>
                <a:latin typeface="Source Han Sans KR Bold"/>
              </a:rPr>
              <a:t>Tetherian</a:t>
            </a:r>
          </a:p>
          <a:p>
            <a:pPr algn="ctr">
              <a:lnSpc>
                <a:spcPts val="2734"/>
              </a:lnSpc>
            </a:pPr>
            <a:r>
              <a:rPr lang="en-US" sz="1953" spc="1" dirty="0">
                <a:solidFill>
                  <a:srgbClr val="F9FAFD"/>
                </a:solidFill>
                <a:latin typeface="Source Han Sans KR Bold"/>
              </a:rPr>
              <a:t>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1">
            <a:extLst>
              <a:ext uri="{FF2B5EF4-FFF2-40B4-BE49-F238E27FC236}">
                <a16:creationId xmlns:a16="http://schemas.microsoft.com/office/drawing/2014/main" id="{0A44F932-B1FB-4F59-BC47-3DC3CFA7EA66}"/>
              </a:ext>
            </a:extLst>
          </p:cNvPr>
          <p:cNvGrpSpPr/>
          <p:nvPr/>
        </p:nvGrpSpPr>
        <p:grpSpPr>
          <a:xfrm>
            <a:off x="11457562" y="6367340"/>
            <a:ext cx="3252122" cy="707886"/>
            <a:chOff x="0" y="0"/>
            <a:chExt cx="569502" cy="135797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A6FDCF1-370A-4C89-8943-2888BDC33AB4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77EB1D27-A59A-486C-9422-386835F7944E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4E3D3D-A1C3-4B3B-BFD9-0A9BEC9816BB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DF6CCA-A701-4C23-9B1B-99CD080331C1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ED4AB-74B5-4C47-8BAA-CC4B5C331FA8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Arbitrage Auto Trading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7828ED6-2652-4917-959B-2AB52BF81B7A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기획의도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422FA3E-41CF-45F5-9DCE-4577E0E68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6564"/>
            <a:ext cx="5616623" cy="5045881"/>
          </a:xfrm>
          <a:prstGeom prst="rect">
            <a:avLst/>
          </a:prstGeom>
          <a:effectLst>
            <a:glow rad="127000">
              <a:schemeClr val="bg1">
                <a:lumMod val="50000"/>
                <a:alpha val="40000"/>
              </a:schemeClr>
            </a:glow>
          </a:effectLst>
        </p:spPr>
      </p:pic>
      <p:sp>
        <p:nvSpPr>
          <p:cNvPr id="15" name="Oval 21">
            <a:extLst>
              <a:ext uri="{FF2B5EF4-FFF2-40B4-BE49-F238E27FC236}">
                <a16:creationId xmlns:a16="http://schemas.microsoft.com/office/drawing/2014/main" id="{CE9C2EB5-67B8-480F-A51A-95DC0842DEC5}"/>
              </a:ext>
            </a:extLst>
          </p:cNvPr>
          <p:cNvSpPr>
            <a:spLocks noChangeAspect="1"/>
          </p:cNvSpPr>
          <p:nvPr/>
        </p:nvSpPr>
        <p:spPr>
          <a:xfrm>
            <a:off x="11634737" y="6468364"/>
            <a:ext cx="518887" cy="52322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4C27AE-F545-4614-8BB3-BB5A2F317B55}"/>
              </a:ext>
            </a:extLst>
          </p:cNvPr>
          <p:cNvSpPr txBox="1"/>
          <p:nvPr/>
        </p:nvSpPr>
        <p:spPr>
          <a:xfrm>
            <a:off x="12289089" y="6442739"/>
            <a:ext cx="209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Auto Trading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E426F4-7198-4210-B192-FB12982F0DED}"/>
              </a:ext>
            </a:extLst>
          </p:cNvPr>
          <p:cNvSpPr txBox="1"/>
          <p:nvPr/>
        </p:nvSpPr>
        <p:spPr>
          <a:xfrm>
            <a:off x="3785104" y="8041397"/>
            <a:ext cx="11580556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바른고딕OTF"/>
              </a:rPr>
              <a:t>자동 매매 시스템</a:t>
            </a:r>
            <a:r>
              <a:rPr lang="en-US" altLang="ko-KR" sz="2000" dirty="0">
                <a:solidFill>
                  <a:srgbClr val="000000"/>
                </a:solidFill>
                <a:latin typeface="나눔바른고딕OTF"/>
              </a:rPr>
              <a:t>(Auto Trading)</a:t>
            </a:r>
            <a:r>
              <a:rPr lang="ko-KR" altLang="en-US" sz="2000" dirty="0">
                <a:solidFill>
                  <a:srgbClr val="000000"/>
                </a:solidFill>
                <a:latin typeface="나눔바른고딕OTF"/>
              </a:rPr>
              <a:t> 구현으로 손쉬운 트레이딩</a:t>
            </a:r>
            <a:endParaRPr lang="en-US" altLang="ko-KR" sz="2000" dirty="0">
              <a:solidFill>
                <a:srgbClr val="000000"/>
              </a:solidFill>
              <a:latin typeface="나눔바른고딕OTF"/>
            </a:endParaRPr>
          </a:p>
          <a:p>
            <a:pPr marL="342900" indent="-342900" latinLnBrk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재정거래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(Arbitrage)</a:t>
            </a:r>
            <a:r>
              <a:rPr lang="ko-KR" altLang="en-US" sz="2000" dirty="0">
                <a:solidFill>
                  <a:srgbClr val="24292F"/>
                </a:solidFill>
                <a:latin typeface="나눔바른고딕OTF"/>
              </a:rPr>
              <a:t>로서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국내 </a:t>
            </a:r>
            <a:r>
              <a:rPr lang="ko-KR" altLang="en-US" sz="2000" dirty="0">
                <a:solidFill>
                  <a:srgbClr val="000000"/>
                </a:solidFill>
                <a:latin typeface="나눔바른고딕OTF"/>
              </a:rPr>
              <a:t>거래소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와 해외 거래소 간의 가격차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(premium)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로 인한 수익 창출</a:t>
            </a:r>
            <a:endParaRPr lang="en-US" altLang="ko-KR" sz="2000" dirty="0">
              <a:solidFill>
                <a:srgbClr val="000000"/>
              </a:solidFill>
              <a:latin typeface="나눔바른고딕OTF"/>
            </a:endParaRPr>
          </a:p>
          <a:p>
            <a:pPr marL="342900" indent="-342900" latinLnBrk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주 거래종목인 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USDT(Tether)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는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달러와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유사하며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, 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안정성 높은 </a:t>
            </a:r>
            <a:r>
              <a:rPr lang="ko-KR" altLang="en-US" sz="2000" dirty="0">
                <a:solidFill>
                  <a:srgbClr val="24292F"/>
                </a:solidFill>
                <a:latin typeface="나눔바른고딕OTF"/>
              </a:rPr>
              <a:t>암호화폐 시장의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기축 통화</a:t>
            </a:r>
            <a:endParaRPr lang="en-US" altLang="ko-KR" sz="2000" dirty="0">
              <a:solidFill>
                <a:srgbClr val="000000"/>
              </a:solidFill>
              <a:latin typeface="나눔바른고딕OTF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53CDF2-1E3D-4DA0-86F5-71000E1B968C}"/>
              </a:ext>
            </a:extLst>
          </p:cNvPr>
          <p:cNvSpPr txBox="1"/>
          <p:nvPr/>
        </p:nvSpPr>
        <p:spPr>
          <a:xfrm>
            <a:off x="8983553" y="4381673"/>
            <a:ext cx="5918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Bahnschrift" panose="020B0502040204020203" pitchFamily="34" charset="0"/>
              </a:rPr>
              <a:t>+</a:t>
            </a:r>
            <a:endParaRPr lang="ko-KR" altLang="en-US" sz="6000" dirty="0">
              <a:latin typeface="Bahnschrift" panose="020B0502040204020203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4E8B893-4BDF-45D9-B633-5BC757E6E947}"/>
              </a:ext>
            </a:extLst>
          </p:cNvPr>
          <p:cNvSpPr/>
          <p:nvPr/>
        </p:nvSpPr>
        <p:spPr>
          <a:xfrm>
            <a:off x="10275312" y="2366564"/>
            <a:ext cx="5616623" cy="5045881"/>
          </a:xfrm>
          <a:prstGeom prst="roundRect">
            <a:avLst>
              <a:gd name="adj" fmla="val 4250"/>
            </a:avLst>
          </a:prstGeom>
          <a:noFill/>
          <a:ln w="38100">
            <a:solidFill>
              <a:srgbClr val="4E92B4"/>
            </a:solidFill>
          </a:ln>
          <a:effectLst>
            <a:outerShdw blurRad="50800" dist="38100" dir="2700000" algn="tl" rotWithShape="0">
              <a:srgbClr val="4E92B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573A29F-A148-497B-ABAC-7BD15DDAA2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35" y="2764410"/>
            <a:ext cx="5148775" cy="1791041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14E0E371-6001-45F8-89C8-15C9994BE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2731" y="4947632"/>
            <a:ext cx="2933064" cy="107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41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418CE207-E3E7-4387-A8E0-5755679B27A5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Fixed Strategy : 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Pros &amp; Cons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기획의도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3352DE9-05C5-40D9-B590-56B1255F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616" y="2562904"/>
            <a:ext cx="7135064" cy="3368365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4D9FCEB3-7DC9-4F2B-B735-199C422A7299}"/>
              </a:ext>
            </a:extLst>
          </p:cNvPr>
          <p:cNvSpPr/>
          <p:nvPr/>
        </p:nvSpPr>
        <p:spPr>
          <a:xfrm>
            <a:off x="9314239" y="2445303"/>
            <a:ext cx="7366441" cy="3485966"/>
          </a:xfrm>
          <a:prstGeom prst="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0D75F1-D732-4686-8B35-4550C5E11BAB}"/>
              </a:ext>
            </a:extLst>
          </p:cNvPr>
          <p:cNvSpPr txBox="1"/>
          <p:nvPr/>
        </p:nvSpPr>
        <p:spPr>
          <a:xfrm>
            <a:off x="9187001" y="6440562"/>
            <a:ext cx="7852293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 수익 구조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(Revenue Structure) :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제로 프리미엄의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USDT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매수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프리미엄이 발생시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USDT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매도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 예상 패턴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(Projected Patterns) :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최근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년간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(Trend)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최소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3 Cycle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의 매매 조건을 충족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+mn-ea"/>
            </a:endParaRP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 예상 수익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(Expected Return) :  APY(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연간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) 8%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 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0EEB72D-860D-454C-82C2-B11E26B58D8F}"/>
              </a:ext>
            </a:extLst>
          </p:cNvPr>
          <p:cNvSpPr txBox="1"/>
          <p:nvPr/>
        </p:nvSpPr>
        <p:spPr>
          <a:xfrm>
            <a:off x="13124078" y="5253076"/>
            <a:ext cx="333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Premium (</a:t>
            </a:r>
            <a:r>
              <a:rPr lang="en-US" altLang="ko-KR" dirty="0"/>
              <a:t>Coinbase-Bithumb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52994C2-46FD-4503-BC78-D35C261D9C22}"/>
              </a:ext>
            </a:extLst>
          </p:cNvPr>
          <p:cNvSpPr/>
          <p:nvPr/>
        </p:nvSpPr>
        <p:spPr>
          <a:xfrm>
            <a:off x="8897656" y="1892669"/>
            <a:ext cx="8141638" cy="5943599"/>
          </a:xfrm>
          <a:prstGeom prst="roundRect">
            <a:avLst>
              <a:gd name="adj" fmla="val 4416"/>
            </a:avLst>
          </a:prstGeom>
          <a:noFill/>
          <a:ln w="38100">
            <a:solidFill>
              <a:srgbClr val="4E92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8B6ADF6-E5AD-42D3-A4A2-95178DB5B714}"/>
              </a:ext>
            </a:extLst>
          </p:cNvPr>
          <p:cNvSpPr/>
          <p:nvPr/>
        </p:nvSpPr>
        <p:spPr>
          <a:xfrm>
            <a:off x="1382162" y="2492788"/>
            <a:ext cx="6019800" cy="5025726"/>
          </a:xfrm>
          <a:prstGeom prst="roundRect">
            <a:avLst/>
          </a:prstGeom>
          <a:noFill/>
          <a:ln w="38100">
            <a:solidFill>
              <a:srgbClr val="4E92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9039B80F-4B6C-436E-AFC9-09C4CD9F1690}"/>
              </a:ext>
            </a:extLst>
          </p:cNvPr>
          <p:cNvGrpSpPr/>
          <p:nvPr/>
        </p:nvGrpSpPr>
        <p:grpSpPr>
          <a:xfrm>
            <a:off x="2628525" y="8152738"/>
            <a:ext cx="3581400" cy="1088492"/>
            <a:chOff x="0" y="-47625"/>
            <a:chExt cx="1498352" cy="763329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BDFBCC03-5D84-4C7E-B26D-1F6DCFFDCB3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7CD4D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3480ADAE-4F74-4CF3-9B1E-13C936FBE94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9" name="TextBox 33">
            <a:extLst>
              <a:ext uri="{FF2B5EF4-FFF2-40B4-BE49-F238E27FC236}">
                <a16:creationId xmlns:a16="http://schemas.microsoft.com/office/drawing/2014/main" id="{6F413E7C-105E-4585-9A0E-A7F2FDCE5023}"/>
              </a:ext>
            </a:extLst>
          </p:cNvPr>
          <p:cNvSpPr txBox="1"/>
          <p:nvPr/>
        </p:nvSpPr>
        <p:spPr>
          <a:xfrm>
            <a:off x="2936248" y="837215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명확한 장점</a:t>
            </a:r>
            <a:endParaRPr lang="en-US" sz="1958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BF21BD-E1EC-496C-AD20-370452857925}"/>
              </a:ext>
            </a:extLst>
          </p:cNvPr>
          <p:cNvSpPr txBox="1"/>
          <p:nvPr/>
        </p:nvSpPr>
        <p:spPr>
          <a:xfrm>
            <a:off x="3077718" y="8730940"/>
            <a:ext cx="2673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Bahnschrift" panose="020B0502040204020203" pitchFamily="34" charset="0"/>
              </a:rPr>
              <a:t>C</a:t>
            </a:r>
            <a:r>
              <a:rPr lang="en-US" altLang="ko-KR" sz="1800" b="0" i="0" u="none" strike="noStrike" dirty="0">
                <a:solidFill>
                  <a:schemeClr val="accent1"/>
                </a:solidFill>
                <a:effectLst/>
                <a:latin typeface="Bahnschrift" panose="020B0502040204020203" pitchFamily="34" charset="0"/>
              </a:rPr>
              <a:t>ompare Pros &amp; Cons 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1C7CA5-845E-4A61-B781-012CE2762A12}"/>
              </a:ext>
            </a:extLst>
          </p:cNvPr>
          <p:cNvSpPr txBox="1"/>
          <p:nvPr/>
        </p:nvSpPr>
        <p:spPr>
          <a:xfrm>
            <a:off x="1492966" y="3884882"/>
            <a:ext cx="5798192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Low Risk, Low Return 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로 인한 안전 투자형</a:t>
            </a: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낮은 거래 횟수</a:t>
            </a: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거래 체결 시간의 긴급성이 요구되지 않음</a:t>
            </a:r>
            <a:endParaRPr lang="en-US" altLang="ko-KR" sz="14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시장가 슬리피지 발생이 매우 낮은 편</a:t>
            </a: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USDT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는 암호화폐 시장의 기축통화 역할을 수행하며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b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</a:b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높은 수요로 인해 매년 발행량이 증가하는 높은 안전성을 보임</a:t>
            </a:r>
            <a:endParaRPr lang="ko-KR" altLang="en-US" sz="14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5DEC9CD6-CEFC-46D1-B7F5-4F2775135240}"/>
              </a:ext>
            </a:extLst>
          </p:cNvPr>
          <p:cNvGrpSpPr/>
          <p:nvPr/>
        </p:nvGrpSpPr>
        <p:grpSpPr>
          <a:xfrm>
            <a:off x="11946370" y="8220650"/>
            <a:ext cx="2816476" cy="1088492"/>
            <a:chOff x="0" y="-47625"/>
            <a:chExt cx="1498352" cy="763329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63985752-F3FC-4391-A788-7158EA40A96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8AAC28CA-2A12-4B96-BB7C-DDDE7BB0D21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B5BFFD1-9E75-4282-B57E-08028836A2A9}"/>
              </a:ext>
            </a:extLst>
          </p:cNvPr>
          <p:cNvSpPr txBox="1"/>
          <p:nvPr/>
        </p:nvSpPr>
        <p:spPr>
          <a:xfrm>
            <a:off x="11871631" y="8457588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안정적인 수익 전략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8A87C2-B81B-4B25-8FA0-E825A59334D7}"/>
              </a:ext>
            </a:extLst>
          </p:cNvPr>
          <p:cNvSpPr txBox="1"/>
          <p:nvPr/>
        </p:nvSpPr>
        <p:spPr>
          <a:xfrm>
            <a:off x="12325907" y="8793181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Fixed Strategy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73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FC5E42C-0F01-421B-9D2A-B2FE97AC0C40}"/>
              </a:ext>
            </a:extLst>
          </p:cNvPr>
          <p:cNvCxnSpPr>
            <a:cxnSpLocks/>
          </p:cNvCxnSpPr>
          <p:nvPr/>
        </p:nvCxnSpPr>
        <p:spPr>
          <a:xfrm>
            <a:off x="14590219" y="5600553"/>
            <a:ext cx="903486" cy="1015995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60A3482-B863-4E35-838F-3A592B5F9C70}"/>
              </a:ext>
            </a:extLst>
          </p:cNvPr>
          <p:cNvCxnSpPr>
            <a:cxnSpLocks/>
          </p:cNvCxnSpPr>
          <p:nvPr/>
        </p:nvCxnSpPr>
        <p:spPr>
          <a:xfrm flipV="1">
            <a:off x="14483138" y="3738507"/>
            <a:ext cx="1010567" cy="947941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63391EE-E43A-45FA-969D-2689BD37E38D}"/>
              </a:ext>
            </a:extLst>
          </p:cNvPr>
          <p:cNvCxnSpPr>
            <a:cxnSpLocks/>
          </p:cNvCxnSpPr>
          <p:nvPr/>
        </p:nvCxnSpPr>
        <p:spPr>
          <a:xfrm>
            <a:off x="3683041" y="5114946"/>
            <a:ext cx="0" cy="1926459"/>
          </a:xfrm>
          <a:prstGeom prst="line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9268463-50EF-4E0F-8518-7B821DBE03CF}"/>
              </a:ext>
            </a:extLst>
          </p:cNvPr>
          <p:cNvCxnSpPr>
            <a:cxnSpLocks/>
          </p:cNvCxnSpPr>
          <p:nvPr/>
        </p:nvCxnSpPr>
        <p:spPr>
          <a:xfrm>
            <a:off x="6846026" y="4991100"/>
            <a:ext cx="902988" cy="0"/>
          </a:xfrm>
          <a:prstGeom prst="line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96F8587-3058-467F-B0A5-C77F13027DAA}"/>
              </a:ext>
            </a:extLst>
          </p:cNvPr>
          <p:cNvCxnSpPr>
            <a:cxnSpLocks/>
          </p:cNvCxnSpPr>
          <p:nvPr/>
        </p:nvCxnSpPr>
        <p:spPr>
          <a:xfrm>
            <a:off x="5971447" y="4991100"/>
            <a:ext cx="902988" cy="0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Add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Features </a:t>
            </a:r>
            <a:r>
              <a:rPr lang="en-US" altLang="ko-KR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: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 Option, Copy Trading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서비스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C910A2-B046-4B85-99CC-272FC27787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951" y="2665408"/>
            <a:ext cx="829744" cy="8297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0DFE55-3D92-44D1-B721-4D4DD7C4B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92" y="4519540"/>
            <a:ext cx="903486" cy="903486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306B548-C11A-4695-A3FE-46134FD51D2C}"/>
              </a:ext>
            </a:extLst>
          </p:cNvPr>
          <p:cNvCxnSpPr>
            <a:cxnSpLocks/>
          </p:cNvCxnSpPr>
          <p:nvPr/>
        </p:nvCxnSpPr>
        <p:spPr>
          <a:xfrm>
            <a:off x="5992086" y="4975351"/>
            <a:ext cx="0" cy="1547658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C25317A-6805-44B7-A5A4-658184FC54FB}"/>
              </a:ext>
            </a:extLst>
          </p:cNvPr>
          <p:cNvCxnSpPr>
            <a:cxnSpLocks/>
          </p:cNvCxnSpPr>
          <p:nvPr/>
        </p:nvCxnSpPr>
        <p:spPr>
          <a:xfrm>
            <a:off x="7724137" y="4972050"/>
            <a:ext cx="0" cy="1547658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BA5EF98-BB35-4309-A6C2-BD90F3A6012A}"/>
              </a:ext>
            </a:extLst>
          </p:cNvPr>
          <p:cNvSpPr txBox="1"/>
          <p:nvPr/>
        </p:nvSpPr>
        <p:spPr>
          <a:xfrm>
            <a:off x="6450915" y="6024408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EE9F8F0-21B3-48DB-A3F9-F8FDED6B9C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295" y="2665408"/>
            <a:ext cx="829744" cy="82974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9F335EF-34CD-40C2-93CF-EA3C5FC223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36" y="4519540"/>
            <a:ext cx="903486" cy="903486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DDBD2A0-6BA1-46BC-A458-1404B3342278}"/>
              </a:ext>
            </a:extLst>
          </p:cNvPr>
          <p:cNvCxnSpPr>
            <a:cxnSpLocks/>
          </p:cNvCxnSpPr>
          <p:nvPr/>
        </p:nvCxnSpPr>
        <p:spPr>
          <a:xfrm flipH="1">
            <a:off x="10082790" y="5522763"/>
            <a:ext cx="905094" cy="1015995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2AF7401-8D3E-4FBC-BDA8-9613EE76FDF0}"/>
              </a:ext>
            </a:extLst>
          </p:cNvPr>
          <p:cNvCxnSpPr>
            <a:cxnSpLocks/>
          </p:cNvCxnSpPr>
          <p:nvPr/>
        </p:nvCxnSpPr>
        <p:spPr>
          <a:xfrm>
            <a:off x="10951045" y="5522763"/>
            <a:ext cx="903486" cy="1015995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A3AA89A-5198-4286-8BB2-A50E107BFDB8}"/>
              </a:ext>
            </a:extLst>
          </p:cNvPr>
          <p:cNvSpPr txBox="1"/>
          <p:nvPr/>
        </p:nvSpPr>
        <p:spPr>
          <a:xfrm>
            <a:off x="10409861" y="6007475"/>
            <a:ext cx="11560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endParaRPr lang="ko-KR" altLang="en-US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ectangle 7">
            <a:extLst>
              <a:ext uri="{FF2B5EF4-FFF2-40B4-BE49-F238E27FC236}">
                <a16:creationId xmlns:a16="http://schemas.microsoft.com/office/drawing/2014/main" id="{068E5AAB-F2CE-494C-ABD9-25A577148DD7}"/>
              </a:ext>
            </a:extLst>
          </p:cNvPr>
          <p:cNvSpPr/>
          <p:nvPr/>
        </p:nvSpPr>
        <p:spPr>
          <a:xfrm>
            <a:off x="5605120" y="6919765"/>
            <a:ext cx="719462" cy="70788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rgbClr val="000000"/>
              </a:solidFill>
              <a:latin typeface="나눔바른고딕OTF"/>
            </a:endParaRPr>
          </a:p>
        </p:txBody>
      </p:sp>
      <p:sp>
        <p:nvSpPr>
          <p:cNvPr id="61" name="Rectangle 15">
            <a:extLst>
              <a:ext uri="{FF2B5EF4-FFF2-40B4-BE49-F238E27FC236}">
                <a16:creationId xmlns:a16="http://schemas.microsoft.com/office/drawing/2014/main" id="{0EF0E4F6-0EBF-4CD9-BC9B-31BE4FC336D6}"/>
              </a:ext>
            </a:extLst>
          </p:cNvPr>
          <p:cNvSpPr/>
          <p:nvPr/>
        </p:nvSpPr>
        <p:spPr>
          <a:xfrm rot="5400000">
            <a:off x="7371102" y="6913978"/>
            <a:ext cx="707887" cy="71946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2" name="Rectangle 7">
            <a:extLst>
              <a:ext uri="{FF2B5EF4-FFF2-40B4-BE49-F238E27FC236}">
                <a16:creationId xmlns:a16="http://schemas.microsoft.com/office/drawing/2014/main" id="{B7287FC9-DBCC-4B0D-9F06-A537C71D3204}"/>
              </a:ext>
            </a:extLst>
          </p:cNvPr>
          <p:cNvSpPr/>
          <p:nvPr/>
        </p:nvSpPr>
        <p:spPr>
          <a:xfrm>
            <a:off x="9732951" y="6915532"/>
            <a:ext cx="719462" cy="67710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rgbClr val="000000"/>
              </a:solidFill>
              <a:latin typeface="나눔바른고딕OTF"/>
            </a:endParaRPr>
          </a:p>
        </p:txBody>
      </p:sp>
      <p:sp>
        <p:nvSpPr>
          <p:cNvPr id="63" name="Rectangle 15">
            <a:extLst>
              <a:ext uri="{FF2B5EF4-FFF2-40B4-BE49-F238E27FC236}">
                <a16:creationId xmlns:a16="http://schemas.microsoft.com/office/drawing/2014/main" id="{1BF72D71-3552-4C03-B010-02F43D33C118}"/>
              </a:ext>
            </a:extLst>
          </p:cNvPr>
          <p:cNvSpPr/>
          <p:nvPr/>
        </p:nvSpPr>
        <p:spPr>
          <a:xfrm rot="5400000">
            <a:off x="11628228" y="6894354"/>
            <a:ext cx="733067" cy="719463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2493C6B-4AF5-4FDB-9CC3-A098EF6AA868}"/>
              </a:ext>
            </a:extLst>
          </p:cNvPr>
          <p:cNvCxnSpPr>
            <a:cxnSpLocks/>
          </p:cNvCxnSpPr>
          <p:nvPr/>
        </p:nvCxnSpPr>
        <p:spPr>
          <a:xfrm>
            <a:off x="6846026" y="3682623"/>
            <a:ext cx="1" cy="64981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2EE6A53-A07D-4503-B9C9-86E87B551FBD}"/>
              </a:ext>
            </a:extLst>
          </p:cNvPr>
          <p:cNvCxnSpPr>
            <a:cxnSpLocks/>
          </p:cNvCxnSpPr>
          <p:nvPr/>
        </p:nvCxnSpPr>
        <p:spPr>
          <a:xfrm>
            <a:off x="10976594" y="3682623"/>
            <a:ext cx="1" cy="64981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11">
            <a:extLst>
              <a:ext uri="{FF2B5EF4-FFF2-40B4-BE49-F238E27FC236}">
                <a16:creationId xmlns:a16="http://schemas.microsoft.com/office/drawing/2014/main" id="{081F4029-4E2B-44B0-858A-956A1A022CD2}"/>
              </a:ext>
            </a:extLst>
          </p:cNvPr>
          <p:cNvGrpSpPr/>
          <p:nvPr/>
        </p:nvGrpSpPr>
        <p:grpSpPr>
          <a:xfrm>
            <a:off x="5126463" y="8314884"/>
            <a:ext cx="3581400" cy="1088492"/>
            <a:chOff x="0" y="-47625"/>
            <a:chExt cx="1498352" cy="763329"/>
          </a:xfrm>
        </p:grpSpPr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DC60EF13-68A1-418D-8CF1-8B2907FD44E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7CD4D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7" name="TextBox 13">
              <a:extLst>
                <a:ext uri="{FF2B5EF4-FFF2-40B4-BE49-F238E27FC236}">
                  <a16:creationId xmlns:a16="http://schemas.microsoft.com/office/drawing/2014/main" id="{763813E3-2AFA-4624-8BEC-86EDBF2E667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0" name="TextBox 33">
            <a:extLst>
              <a:ext uri="{FF2B5EF4-FFF2-40B4-BE49-F238E27FC236}">
                <a16:creationId xmlns:a16="http://schemas.microsoft.com/office/drawing/2014/main" id="{C9D95109-112D-437B-AD59-7D3EB41B6119}"/>
              </a:ext>
            </a:extLst>
          </p:cNvPr>
          <p:cNvSpPr txBox="1"/>
          <p:nvPr/>
        </p:nvSpPr>
        <p:spPr>
          <a:xfrm>
            <a:off x="5374919" y="8561339"/>
            <a:ext cx="2965953" cy="67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국내 코인 거래소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)</a:t>
            </a:r>
          </a:p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단방향 거래 지원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1" name="Group 11">
            <a:extLst>
              <a:ext uri="{FF2B5EF4-FFF2-40B4-BE49-F238E27FC236}">
                <a16:creationId xmlns:a16="http://schemas.microsoft.com/office/drawing/2014/main" id="{637FE301-11AE-4FF2-BDFB-176B0138ED98}"/>
              </a:ext>
            </a:extLst>
          </p:cNvPr>
          <p:cNvGrpSpPr/>
          <p:nvPr/>
        </p:nvGrpSpPr>
        <p:grpSpPr>
          <a:xfrm>
            <a:off x="9196622" y="8314884"/>
            <a:ext cx="3581400" cy="1088492"/>
            <a:chOff x="0" y="-47625"/>
            <a:chExt cx="1498352" cy="763329"/>
          </a:xfrm>
        </p:grpSpPr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E67A922-E408-43D3-B4F2-5CF6A415B7BE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3" name="TextBox 13">
              <a:extLst>
                <a:ext uri="{FF2B5EF4-FFF2-40B4-BE49-F238E27FC236}">
                  <a16:creationId xmlns:a16="http://schemas.microsoft.com/office/drawing/2014/main" id="{93092F4B-EE31-42FC-9682-415AE614D6E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4" name="TextBox 33">
            <a:extLst>
              <a:ext uri="{FF2B5EF4-FFF2-40B4-BE49-F238E27FC236}">
                <a16:creationId xmlns:a16="http://schemas.microsoft.com/office/drawing/2014/main" id="{65D9897D-AA48-4A06-A86D-0F3E069B7377}"/>
              </a:ext>
            </a:extLst>
          </p:cNvPr>
          <p:cNvSpPr txBox="1"/>
          <p:nvPr/>
        </p:nvSpPr>
        <p:spPr>
          <a:xfrm>
            <a:off x="9504345" y="8552656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양방향 거래 기능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9EAEAD2-1881-48E4-A7BE-9328489522FA}"/>
              </a:ext>
            </a:extLst>
          </p:cNvPr>
          <p:cNvSpPr txBox="1"/>
          <p:nvPr/>
        </p:nvSpPr>
        <p:spPr>
          <a:xfrm>
            <a:off x="9923306" y="8884392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Option</a:t>
            </a:r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95438AA-2AB9-4B13-A6EF-B7EE583F1082}"/>
              </a:ext>
            </a:extLst>
          </p:cNvPr>
          <p:cNvSpPr/>
          <p:nvPr/>
        </p:nvSpPr>
        <p:spPr>
          <a:xfrm>
            <a:off x="9224122" y="2303317"/>
            <a:ext cx="3491194" cy="5723452"/>
          </a:xfrm>
          <a:prstGeom prst="roundRect">
            <a:avLst/>
          </a:prstGeom>
          <a:noFill/>
          <a:ln w="38100">
            <a:solidFill>
              <a:srgbClr val="4E92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DD6DAEC-5BA3-4B9D-8070-F68C3B724DED}"/>
              </a:ext>
            </a:extLst>
          </p:cNvPr>
          <p:cNvSpPr/>
          <p:nvPr/>
        </p:nvSpPr>
        <p:spPr>
          <a:xfrm>
            <a:off x="5162601" y="2346187"/>
            <a:ext cx="3491195" cy="572345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5E091-60CB-4B4F-B59D-BC85DA1436F7}"/>
              </a:ext>
            </a:extLst>
          </p:cNvPr>
          <p:cNvSpPr txBox="1"/>
          <p:nvPr/>
        </p:nvSpPr>
        <p:spPr>
          <a:xfrm>
            <a:off x="5574056" y="6625593"/>
            <a:ext cx="7505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ko-KR" alt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Google Shape;297;g284785a2eaf_0_107">
            <a:extLst>
              <a:ext uri="{FF2B5EF4-FFF2-40B4-BE49-F238E27FC236}">
                <a16:creationId xmlns:a16="http://schemas.microsoft.com/office/drawing/2014/main" id="{4BB01018-BC16-47B0-B443-93A1CF8D7186}"/>
              </a:ext>
            </a:extLst>
          </p:cNvPr>
          <p:cNvSpPr/>
          <p:nvPr/>
        </p:nvSpPr>
        <p:spPr>
          <a:xfrm>
            <a:off x="13256500" y="4711452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현재 거래가</a:t>
            </a:r>
            <a:endParaRPr lang="en-US" altLang="ko-KR" sz="2000" b="1" dirty="0">
              <a:solidFill>
                <a:srgbClr val="1B6282"/>
              </a:solidFill>
              <a:latin typeface="+mj-ea"/>
              <a:ea typeface="+mj-ea"/>
            </a:endParaRPr>
          </a:p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: 1400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원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9" name="Google Shape;297;g284785a2eaf_0_107">
            <a:extLst>
              <a:ext uri="{FF2B5EF4-FFF2-40B4-BE49-F238E27FC236}">
                <a16:creationId xmlns:a16="http://schemas.microsoft.com/office/drawing/2014/main" id="{B45D6D20-D4B2-4364-92F0-B692B99C22AF}"/>
              </a:ext>
            </a:extLst>
          </p:cNvPr>
          <p:cNvSpPr/>
          <p:nvPr/>
        </p:nvSpPr>
        <p:spPr>
          <a:xfrm>
            <a:off x="15513852" y="2849406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현재 거래가 </a:t>
            </a:r>
            <a:endParaRPr lang="en-US" altLang="ko-KR" sz="2000" b="1" dirty="0">
              <a:solidFill>
                <a:srgbClr val="1B6282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&gt;=</a:t>
            </a:r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1500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원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0" name="Google Shape;297;g284785a2eaf_0_107">
            <a:extLst>
              <a:ext uri="{FF2B5EF4-FFF2-40B4-BE49-F238E27FC236}">
                <a16:creationId xmlns:a16="http://schemas.microsoft.com/office/drawing/2014/main" id="{F8B17BC0-0E19-41F6-95E2-B1414E545032}"/>
              </a:ext>
            </a:extLst>
          </p:cNvPr>
          <p:cNvSpPr/>
          <p:nvPr/>
        </p:nvSpPr>
        <p:spPr>
          <a:xfrm>
            <a:off x="15513852" y="6573499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현재 거래가</a:t>
            </a:r>
            <a:endParaRPr lang="en-US" altLang="ko-KR" sz="2000" b="1" dirty="0">
              <a:solidFill>
                <a:srgbClr val="1B6282"/>
              </a:solidFill>
              <a:latin typeface="+mj-ea"/>
              <a:ea typeface="+mj-ea"/>
            </a:endParaRPr>
          </a:p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&lt;=1300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원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1" name="Google Shape;297;g284785a2eaf_0_107">
            <a:extLst>
              <a:ext uri="{FF2B5EF4-FFF2-40B4-BE49-F238E27FC236}">
                <a16:creationId xmlns:a16="http://schemas.microsoft.com/office/drawing/2014/main" id="{C6640834-3F3E-4CBB-AB57-16F5ED28EBA7}"/>
              </a:ext>
            </a:extLst>
          </p:cNvPr>
          <p:cNvSpPr/>
          <p:nvPr/>
        </p:nvSpPr>
        <p:spPr>
          <a:xfrm>
            <a:off x="491857" y="2849406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1500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원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4" name="Google Shape;297;g284785a2eaf_0_107">
            <a:extLst>
              <a:ext uri="{FF2B5EF4-FFF2-40B4-BE49-F238E27FC236}">
                <a16:creationId xmlns:a16="http://schemas.microsoft.com/office/drawing/2014/main" id="{2E2C5048-5FD5-4EB0-8764-63D763BD42E4}"/>
              </a:ext>
            </a:extLst>
          </p:cNvPr>
          <p:cNvSpPr/>
          <p:nvPr/>
        </p:nvSpPr>
        <p:spPr>
          <a:xfrm>
            <a:off x="479115" y="6573499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1300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원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404FAB8-F5AF-4468-82EA-A1F62F06ECE9}"/>
              </a:ext>
            </a:extLst>
          </p:cNvPr>
          <p:cNvCxnSpPr>
            <a:cxnSpLocks/>
          </p:cNvCxnSpPr>
          <p:nvPr/>
        </p:nvCxnSpPr>
        <p:spPr>
          <a:xfrm>
            <a:off x="3665112" y="3281454"/>
            <a:ext cx="0" cy="1926459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297;g284785a2eaf_0_107">
            <a:extLst>
              <a:ext uri="{FF2B5EF4-FFF2-40B4-BE49-F238E27FC236}">
                <a16:creationId xmlns:a16="http://schemas.microsoft.com/office/drawing/2014/main" id="{1ABE019C-6AC3-4BC7-9167-AB381AB3C7C8}"/>
              </a:ext>
            </a:extLst>
          </p:cNvPr>
          <p:cNvSpPr/>
          <p:nvPr/>
        </p:nvSpPr>
        <p:spPr>
          <a:xfrm>
            <a:off x="2729008" y="4711452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현재 거래가</a:t>
            </a:r>
            <a:endParaRPr lang="en-US" altLang="ko-KR" sz="2000" b="1" dirty="0">
              <a:solidFill>
                <a:srgbClr val="1B6282"/>
              </a:solidFill>
              <a:latin typeface="+mj-ea"/>
              <a:ea typeface="+mj-ea"/>
            </a:endParaRPr>
          </a:p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:1400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원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4C59201-548C-46DB-8380-CCE2154758CB}"/>
              </a:ext>
            </a:extLst>
          </p:cNvPr>
          <p:cNvCxnSpPr>
            <a:cxnSpLocks/>
          </p:cNvCxnSpPr>
          <p:nvPr/>
        </p:nvCxnSpPr>
        <p:spPr>
          <a:xfrm flipH="1">
            <a:off x="2381994" y="3267452"/>
            <a:ext cx="1301047" cy="0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47ACA1C-3DFD-4B4B-AF2C-6CC0E1829F08}"/>
              </a:ext>
            </a:extLst>
          </p:cNvPr>
          <p:cNvCxnSpPr>
            <a:cxnSpLocks/>
          </p:cNvCxnSpPr>
          <p:nvPr/>
        </p:nvCxnSpPr>
        <p:spPr>
          <a:xfrm flipH="1">
            <a:off x="2381994" y="7005547"/>
            <a:ext cx="1301047" cy="0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11">
            <a:extLst>
              <a:ext uri="{FF2B5EF4-FFF2-40B4-BE49-F238E27FC236}">
                <a16:creationId xmlns:a16="http://schemas.microsoft.com/office/drawing/2014/main" id="{3D777293-C163-4987-A47B-178EB95F65AB}"/>
              </a:ext>
            </a:extLst>
          </p:cNvPr>
          <p:cNvGrpSpPr/>
          <p:nvPr/>
        </p:nvGrpSpPr>
        <p:grpSpPr>
          <a:xfrm>
            <a:off x="591294" y="8323348"/>
            <a:ext cx="3581400" cy="1088492"/>
            <a:chOff x="0" y="-47625"/>
            <a:chExt cx="1498352" cy="763329"/>
          </a:xfrm>
        </p:grpSpPr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9379FE2-123A-4519-8A9B-C3E3EA77A1A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noFill/>
            <a:ln w="50800">
              <a:solidFill>
                <a:srgbClr val="7CD4D2"/>
              </a:solidFill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4" name="TextBox 13">
              <a:extLst>
                <a:ext uri="{FF2B5EF4-FFF2-40B4-BE49-F238E27FC236}">
                  <a16:creationId xmlns:a16="http://schemas.microsoft.com/office/drawing/2014/main" id="{AE9A3D8F-3EC5-4DCC-AE74-E64E41EE7F2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65" name="Group 11">
            <a:extLst>
              <a:ext uri="{FF2B5EF4-FFF2-40B4-BE49-F238E27FC236}">
                <a16:creationId xmlns:a16="http://schemas.microsoft.com/office/drawing/2014/main" id="{6C348A7D-96FC-4F2B-A8E6-B9C9EB24E23C}"/>
              </a:ext>
            </a:extLst>
          </p:cNvPr>
          <p:cNvGrpSpPr/>
          <p:nvPr/>
        </p:nvGrpSpPr>
        <p:grpSpPr>
          <a:xfrm>
            <a:off x="14079448" y="8322356"/>
            <a:ext cx="3581400" cy="1088492"/>
            <a:chOff x="0" y="-47625"/>
            <a:chExt cx="1498352" cy="763329"/>
          </a:xfrm>
        </p:grpSpPr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E2DF660C-BD3F-49E1-A2FD-31EDC5349216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noFill/>
            <a:ln w="38100">
              <a:solidFill>
                <a:srgbClr val="1B6282"/>
              </a:solidFill>
            </a:ln>
          </p:spPr>
          <p:txBody>
            <a:bodyPr/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8" name="TextBox 13">
              <a:extLst>
                <a:ext uri="{FF2B5EF4-FFF2-40B4-BE49-F238E27FC236}">
                  <a16:creationId xmlns:a16="http://schemas.microsoft.com/office/drawing/2014/main" id="{1031C076-5973-4A22-8E22-5593B80656F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9" name="TextBox 33">
            <a:extLst>
              <a:ext uri="{FF2B5EF4-FFF2-40B4-BE49-F238E27FC236}">
                <a16:creationId xmlns:a16="http://schemas.microsoft.com/office/drawing/2014/main" id="{76FBA2BF-2A80-46A3-B930-9B60D6E24983}"/>
              </a:ext>
            </a:extLst>
          </p:cNvPr>
          <p:cNvSpPr txBox="1"/>
          <p:nvPr/>
        </p:nvSpPr>
        <p:spPr>
          <a:xfrm>
            <a:off x="868346" y="8568738"/>
            <a:ext cx="2965953" cy="67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두 선택지중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하나의 주문만이 가능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1" name="TextBox 33">
            <a:extLst>
              <a:ext uri="{FF2B5EF4-FFF2-40B4-BE49-F238E27FC236}">
                <a16:creationId xmlns:a16="http://schemas.microsoft.com/office/drawing/2014/main" id="{937E386F-4890-4F6E-9C9C-732CF08FA489}"/>
              </a:ext>
            </a:extLst>
          </p:cNvPr>
          <p:cNvSpPr txBox="1"/>
          <p:nvPr/>
        </p:nvSpPr>
        <p:spPr>
          <a:xfrm>
            <a:off x="14386338" y="8577132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KR Bold"/>
                <a:ea typeface="Source Han Sans KR Bold"/>
              </a:rPr>
              <a:t>두 선택지 중</a:t>
            </a:r>
            <a:endParaRPr lang="en-US" altLang="ko-KR" sz="1958" dirty="0">
              <a:solidFill>
                <a:schemeClr val="tx1">
                  <a:lumMod val="50000"/>
                  <a:lumOff val="50000"/>
                </a:schemeClr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KR Bold"/>
                <a:ea typeface="Source Han Sans KR Bold"/>
              </a:rPr>
              <a:t>먼저 도달하는 주문 실행</a:t>
            </a:r>
            <a:endParaRPr lang="en-US" sz="1958" dirty="0">
              <a:solidFill>
                <a:schemeClr val="tx1">
                  <a:lumMod val="50000"/>
                  <a:lumOff val="50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2" name="TextBox 33">
            <a:extLst>
              <a:ext uri="{FF2B5EF4-FFF2-40B4-BE49-F238E27FC236}">
                <a16:creationId xmlns:a16="http://schemas.microsoft.com/office/drawing/2014/main" id="{5648B2BA-8DD4-4829-965C-92D82A85332A}"/>
              </a:ext>
            </a:extLst>
          </p:cNvPr>
          <p:cNvSpPr txBox="1"/>
          <p:nvPr/>
        </p:nvSpPr>
        <p:spPr>
          <a:xfrm>
            <a:off x="-47879" y="2434424"/>
            <a:ext cx="2965953" cy="32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수익 실현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3" name="TextBox 33">
            <a:extLst>
              <a:ext uri="{FF2B5EF4-FFF2-40B4-BE49-F238E27FC236}">
                <a16:creationId xmlns:a16="http://schemas.microsoft.com/office/drawing/2014/main" id="{E558007B-3B86-46E4-A97F-2112927A62A6}"/>
              </a:ext>
            </a:extLst>
          </p:cNvPr>
          <p:cNvSpPr txBox="1"/>
          <p:nvPr/>
        </p:nvSpPr>
        <p:spPr>
          <a:xfrm>
            <a:off x="-55016" y="6108550"/>
            <a:ext cx="2965953" cy="32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손실 청산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4" name="TextBox 33">
            <a:extLst>
              <a:ext uri="{FF2B5EF4-FFF2-40B4-BE49-F238E27FC236}">
                <a16:creationId xmlns:a16="http://schemas.microsoft.com/office/drawing/2014/main" id="{3F02A363-E4DF-47C4-A838-489C06EC90B2}"/>
              </a:ext>
            </a:extLst>
          </p:cNvPr>
          <p:cNvSpPr txBox="1"/>
          <p:nvPr/>
        </p:nvSpPr>
        <p:spPr>
          <a:xfrm>
            <a:off x="14966979" y="2435653"/>
            <a:ext cx="2965953" cy="32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최대 희망가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8" name="TextBox 33">
            <a:extLst>
              <a:ext uri="{FF2B5EF4-FFF2-40B4-BE49-F238E27FC236}">
                <a16:creationId xmlns:a16="http://schemas.microsoft.com/office/drawing/2014/main" id="{B1F7A238-FBCB-481D-9829-73C13E4383CC}"/>
              </a:ext>
            </a:extLst>
          </p:cNvPr>
          <p:cNvSpPr txBox="1"/>
          <p:nvPr/>
        </p:nvSpPr>
        <p:spPr>
          <a:xfrm>
            <a:off x="14966978" y="6153824"/>
            <a:ext cx="2965953" cy="32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최소 손실가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990A5D9-08A0-42AA-A55C-12E1DBD2BE4F}"/>
              </a:ext>
            </a:extLst>
          </p:cNvPr>
          <p:cNvCxnSpPr>
            <a:cxnSpLocks/>
            <a:stCxn id="77" idx="1"/>
            <a:endCxn id="64" idx="3"/>
          </p:cNvCxnSpPr>
          <p:nvPr/>
        </p:nvCxnSpPr>
        <p:spPr>
          <a:xfrm flipH="1">
            <a:off x="4172694" y="8859130"/>
            <a:ext cx="953769" cy="846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E0261CEA-681D-4430-B983-8306D2A97A97}"/>
              </a:ext>
            </a:extLst>
          </p:cNvPr>
          <p:cNvCxnSpPr>
            <a:cxnSpLocks/>
            <a:stCxn id="68" idx="1"/>
            <a:endCxn id="83" idx="3"/>
          </p:cNvCxnSpPr>
          <p:nvPr/>
        </p:nvCxnSpPr>
        <p:spPr>
          <a:xfrm flipH="1" flipV="1">
            <a:off x="12778022" y="8859130"/>
            <a:ext cx="1301426" cy="747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774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Add Features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: 3 Options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서비스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graphicFrame>
        <p:nvGraphicFramePr>
          <p:cNvPr id="7" name="차트 62">
            <a:extLst>
              <a:ext uri="{FF2B5EF4-FFF2-40B4-BE49-F238E27FC236}">
                <a16:creationId xmlns:a16="http://schemas.microsoft.com/office/drawing/2014/main" id="{FE998742-E2CE-4AFF-9667-0CE9DDDC7F52}"/>
              </a:ext>
            </a:extLst>
          </p:cNvPr>
          <p:cNvGraphicFramePr/>
          <p:nvPr/>
        </p:nvGraphicFramePr>
        <p:xfrm>
          <a:off x="4708833" y="2856866"/>
          <a:ext cx="9421137" cy="4303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Group 3">
            <a:extLst>
              <a:ext uri="{FF2B5EF4-FFF2-40B4-BE49-F238E27FC236}">
                <a16:creationId xmlns:a16="http://schemas.microsoft.com/office/drawing/2014/main" id="{1C111A8B-59EA-4730-8987-C472C61C60E3}"/>
              </a:ext>
            </a:extLst>
          </p:cNvPr>
          <p:cNvGrpSpPr/>
          <p:nvPr/>
        </p:nvGrpSpPr>
        <p:grpSpPr>
          <a:xfrm>
            <a:off x="5325874" y="7561122"/>
            <a:ext cx="8187053" cy="276743"/>
            <a:chOff x="3881029" y="3284984"/>
            <a:chExt cx="6164578" cy="216024"/>
          </a:xfrm>
        </p:grpSpPr>
        <p:sp>
          <p:nvSpPr>
            <p:cNvPr id="9" name="Right Arrow 4">
              <a:extLst>
                <a:ext uri="{FF2B5EF4-FFF2-40B4-BE49-F238E27FC236}">
                  <a16:creationId xmlns:a16="http://schemas.microsoft.com/office/drawing/2014/main" id="{C8CDF669-5B0D-4B7F-A165-DBEBE65F8A00}"/>
                </a:ext>
              </a:extLst>
            </p:cNvPr>
            <p:cNvSpPr/>
            <p:nvPr/>
          </p:nvSpPr>
          <p:spPr>
            <a:xfrm>
              <a:off x="4025045" y="3284984"/>
              <a:ext cx="6020562" cy="216024"/>
            </a:xfrm>
            <a:prstGeom prst="rightArrow">
              <a:avLst>
                <a:gd name="adj1" fmla="val 45068"/>
                <a:gd name="adj2" fmla="val 6664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1FE8BE3E-01A2-456D-A2AC-E0BFC33805A9}"/>
                </a:ext>
              </a:extLst>
            </p:cNvPr>
            <p:cNvSpPr/>
            <p:nvPr/>
          </p:nvSpPr>
          <p:spPr>
            <a:xfrm>
              <a:off x="3881029" y="3284984"/>
              <a:ext cx="216024" cy="21602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</p:grpSp>
      <p:sp>
        <p:nvSpPr>
          <p:cNvPr id="29" name="Freeform 20">
            <a:extLst>
              <a:ext uri="{FF2B5EF4-FFF2-40B4-BE49-F238E27FC236}">
                <a16:creationId xmlns:a16="http://schemas.microsoft.com/office/drawing/2014/main" id="{812D4BA0-9261-4560-B3BD-41C58344F158}"/>
              </a:ext>
            </a:extLst>
          </p:cNvPr>
          <p:cNvSpPr/>
          <p:nvPr/>
        </p:nvSpPr>
        <p:spPr>
          <a:xfrm>
            <a:off x="14935200" y="7561122"/>
            <a:ext cx="3203596" cy="2439814"/>
          </a:xfrm>
          <a:custGeom>
            <a:avLst/>
            <a:gdLst/>
            <a:ahLst/>
            <a:cxnLst/>
            <a:rect l="l" t="t" r="r" b="b"/>
            <a:pathLst>
              <a:path w="5126836" h="3409346">
                <a:moveTo>
                  <a:pt x="0" y="0"/>
                </a:moveTo>
                <a:lnTo>
                  <a:pt x="5126837" y="0"/>
                </a:lnTo>
                <a:lnTo>
                  <a:pt x="5126837" y="3409347"/>
                </a:lnTo>
                <a:lnTo>
                  <a:pt x="0" y="3409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glow rad="127000">
              <a:schemeClr val="accent1">
                <a:alpha val="23000"/>
              </a:schemeClr>
            </a:glow>
          </a:effectLst>
        </p:spPr>
      </p:sp>
      <p:grpSp>
        <p:nvGrpSpPr>
          <p:cNvPr id="31" name="Group 11">
            <a:extLst>
              <a:ext uri="{FF2B5EF4-FFF2-40B4-BE49-F238E27FC236}">
                <a16:creationId xmlns:a16="http://schemas.microsoft.com/office/drawing/2014/main" id="{A413BA4E-ADDB-4FF3-B3D0-45ABBF137E4E}"/>
              </a:ext>
            </a:extLst>
          </p:cNvPr>
          <p:cNvGrpSpPr/>
          <p:nvPr/>
        </p:nvGrpSpPr>
        <p:grpSpPr>
          <a:xfrm>
            <a:off x="4800600" y="2147236"/>
            <a:ext cx="2816476" cy="1088492"/>
            <a:chOff x="0" y="-47625"/>
            <a:chExt cx="1498352" cy="763329"/>
          </a:xfrm>
        </p:grpSpPr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E935BE04-4300-4947-BB0D-3EF56CEB6BBD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31E07A71-20F7-4DD9-9D82-501B5D776FE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B6957-42CC-4576-BBE1-7AC1F9180B94}"/>
              </a:ext>
            </a:extLst>
          </p:cNvPr>
          <p:cNvSpPr txBox="1"/>
          <p:nvPr/>
        </p:nvSpPr>
        <p:spPr>
          <a:xfrm>
            <a:off x="4725861" y="238417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안정적인 수익 전략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FD2B49-5BFD-4B3D-ADEC-36EB9F8BF276}"/>
              </a:ext>
            </a:extLst>
          </p:cNvPr>
          <p:cNvSpPr txBox="1"/>
          <p:nvPr/>
        </p:nvSpPr>
        <p:spPr>
          <a:xfrm>
            <a:off x="5180137" y="2719767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Fixed Strategy</a:t>
            </a:r>
            <a:endParaRPr lang="ko-KR" altLang="en-US" dirty="0"/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96F66EBF-6121-4285-A7A3-94997A4D5F7F}"/>
              </a:ext>
            </a:extLst>
          </p:cNvPr>
          <p:cNvGrpSpPr/>
          <p:nvPr/>
        </p:nvGrpSpPr>
        <p:grpSpPr>
          <a:xfrm>
            <a:off x="8071350" y="2147236"/>
            <a:ext cx="2891215" cy="1088492"/>
            <a:chOff x="0" y="-47625"/>
            <a:chExt cx="1498352" cy="763329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CC525218-CDB4-4EEA-9685-73761CB08D9F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8723DEE8-CB23-4274-8457-15F7AF7A929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9" name="TextBox 33">
            <a:extLst>
              <a:ext uri="{FF2B5EF4-FFF2-40B4-BE49-F238E27FC236}">
                <a16:creationId xmlns:a16="http://schemas.microsoft.com/office/drawing/2014/main" id="{EA13370D-8851-47EE-A9FB-1E47B585DD91}"/>
              </a:ext>
            </a:extLst>
          </p:cNvPr>
          <p:cNvSpPr txBox="1"/>
          <p:nvPr/>
        </p:nvSpPr>
        <p:spPr>
          <a:xfrm>
            <a:off x="7985254" y="238417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양방향 거래 기능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317628-DE45-477F-8013-7F76F54E56CC}"/>
              </a:ext>
            </a:extLst>
          </p:cNvPr>
          <p:cNvSpPr txBox="1"/>
          <p:nvPr/>
        </p:nvSpPr>
        <p:spPr>
          <a:xfrm>
            <a:off x="8450888" y="2716239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Option</a:t>
            </a:r>
            <a:endParaRPr lang="ko-KR" altLang="en-US" dirty="0"/>
          </a:p>
        </p:txBody>
      </p:sp>
      <p:grpSp>
        <p:nvGrpSpPr>
          <p:cNvPr id="41" name="Group 11">
            <a:extLst>
              <a:ext uri="{FF2B5EF4-FFF2-40B4-BE49-F238E27FC236}">
                <a16:creationId xmlns:a16="http://schemas.microsoft.com/office/drawing/2014/main" id="{D25AE149-F7E2-43E5-ADEF-7D41902BEDFA}"/>
              </a:ext>
            </a:extLst>
          </p:cNvPr>
          <p:cNvGrpSpPr/>
          <p:nvPr/>
        </p:nvGrpSpPr>
        <p:grpSpPr>
          <a:xfrm>
            <a:off x="11342100" y="2147236"/>
            <a:ext cx="2373899" cy="1088492"/>
            <a:chOff x="0" y="-47625"/>
            <a:chExt cx="1498352" cy="763329"/>
          </a:xfrm>
        </p:grpSpPr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B32D434F-BE7E-4AE1-BCAE-6C6B9C3B53AC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43060BCB-F59F-4365-BAFA-DE753911639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4" name="TextBox 33">
            <a:extLst>
              <a:ext uri="{FF2B5EF4-FFF2-40B4-BE49-F238E27FC236}">
                <a16:creationId xmlns:a16="http://schemas.microsoft.com/office/drawing/2014/main" id="{54F2E490-D2D5-4B9F-B3F0-D6152B6999E5}"/>
              </a:ext>
            </a:extLst>
          </p:cNvPr>
          <p:cNvSpPr txBox="1"/>
          <p:nvPr/>
        </p:nvSpPr>
        <p:spPr>
          <a:xfrm>
            <a:off x="11034378" y="2385008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유저간 전략 공유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367838-9554-4AA1-B490-D7E33810F64F}"/>
              </a:ext>
            </a:extLst>
          </p:cNvPr>
          <p:cNvSpPr txBox="1"/>
          <p:nvPr/>
        </p:nvSpPr>
        <p:spPr>
          <a:xfrm>
            <a:off x="11488654" y="2717106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Chatting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426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Market Condition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서비스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EDA1A713-A003-482B-8DB3-3163E6371B1C}"/>
              </a:ext>
            </a:extLst>
          </p:cNvPr>
          <p:cNvGrpSpPr/>
          <p:nvPr/>
        </p:nvGrpSpPr>
        <p:grpSpPr>
          <a:xfrm>
            <a:off x="7004356" y="3816260"/>
            <a:ext cx="4190766" cy="3474802"/>
            <a:chOff x="3198596" y="2815122"/>
            <a:chExt cx="2390416" cy="1982029"/>
          </a:xfrm>
        </p:grpSpPr>
        <p:sp>
          <p:nvSpPr>
            <p:cNvPr id="8" name="Right Arrow 4">
              <a:extLst>
                <a:ext uri="{FF2B5EF4-FFF2-40B4-BE49-F238E27FC236}">
                  <a16:creationId xmlns:a16="http://schemas.microsoft.com/office/drawing/2014/main" id="{905A9FC2-F40B-453E-BED9-91787A577453}"/>
                </a:ext>
              </a:extLst>
            </p:cNvPr>
            <p:cNvSpPr/>
            <p:nvPr/>
          </p:nvSpPr>
          <p:spPr>
            <a:xfrm rot="10800000">
              <a:off x="3198596" y="3621693"/>
              <a:ext cx="1584176" cy="1175458"/>
            </a:xfrm>
            <a:prstGeom prst="rightArrow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 dirty="0"/>
            </a:p>
          </p:txBody>
        </p:sp>
        <p:sp>
          <p:nvSpPr>
            <p:cNvPr id="9" name="Right Arrow 5">
              <a:extLst>
                <a:ext uri="{FF2B5EF4-FFF2-40B4-BE49-F238E27FC236}">
                  <a16:creationId xmlns:a16="http://schemas.microsoft.com/office/drawing/2014/main" id="{00C78259-2F6A-4425-B06C-C0C034C14598}"/>
                </a:ext>
              </a:extLst>
            </p:cNvPr>
            <p:cNvSpPr/>
            <p:nvPr/>
          </p:nvSpPr>
          <p:spPr>
            <a:xfrm>
              <a:off x="3886629" y="2815122"/>
              <a:ext cx="1702383" cy="127304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 dirty="0"/>
            </a:p>
          </p:txBody>
        </p:sp>
      </p:grpSp>
      <p:sp>
        <p:nvSpPr>
          <p:cNvPr id="10" name="Block Arc 5">
            <a:extLst>
              <a:ext uri="{FF2B5EF4-FFF2-40B4-BE49-F238E27FC236}">
                <a16:creationId xmlns:a16="http://schemas.microsoft.com/office/drawing/2014/main" id="{127554BE-6B82-4EF4-A3A3-F4FB3E839C43}"/>
              </a:ext>
            </a:extLst>
          </p:cNvPr>
          <p:cNvSpPr/>
          <p:nvPr/>
        </p:nvSpPr>
        <p:spPr>
          <a:xfrm rot="5400000">
            <a:off x="6112795" y="2529289"/>
            <a:ext cx="5838412" cy="5838412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>
              <a:solidFill>
                <a:schemeClr val="tx1"/>
              </a:solidFill>
            </a:endParaRPr>
          </a:p>
        </p:txBody>
      </p:sp>
      <p:sp>
        <p:nvSpPr>
          <p:cNvPr id="11" name="Block Arc 6">
            <a:extLst>
              <a:ext uri="{FF2B5EF4-FFF2-40B4-BE49-F238E27FC236}">
                <a16:creationId xmlns:a16="http://schemas.microsoft.com/office/drawing/2014/main" id="{B75499A7-7F2D-47CA-A6EC-B21947453B4D}"/>
              </a:ext>
            </a:extLst>
          </p:cNvPr>
          <p:cNvSpPr/>
          <p:nvPr/>
        </p:nvSpPr>
        <p:spPr>
          <a:xfrm rot="16200000">
            <a:off x="6112795" y="2529289"/>
            <a:ext cx="5838412" cy="5838412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EDFE3-8F49-4316-9A59-2C8A94B695FB}"/>
              </a:ext>
            </a:extLst>
          </p:cNvPr>
          <p:cNvSpPr txBox="1"/>
          <p:nvPr/>
        </p:nvSpPr>
        <p:spPr>
          <a:xfrm>
            <a:off x="11871160" y="2328451"/>
            <a:ext cx="376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 B : Bullish Market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42CA8-8686-4B74-A2AB-62A241A39DDA}"/>
              </a:ext>
            </a:extLst>
          </p:cNvPr>
          <p:cNvSpPr txBox="1"/>
          <p:nvPr/>
        </p:nvSpPr>
        <p:spPr>
          <a:xfrm>
            <a:off x="13292910" y="5022321"/>
            <a:ext cx="376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Fixed Strategy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55D82E-FAD0-438D-BD24-399DD8E2FC6E}"/>
              </a:ext>
            </a:extLst>
          </p:cNvPr>
          <p:cNvSpPr txBox="1"/>
          <p:nvPr/>
        </p:nvSpPr>
        <p:spPr>
          <a:xfrm>
            <a:off x="11871160" y="7348759"/>
            <a:ext cx="376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Custom Strategy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ACE890-C0F9-4E09-A9DB-6126C9B437AD}"/>
              </a:ext>
            </a:extLst>
          </p:cNvPr>
          <p:cNvSpPr txBox="1"/>
          <p:nvPr/>
        </p:nvSpPr>
        <p:spPr>
          <a:xfrm>
            <a:off x="2284893" y="2328445"/>
            <a:ext cx="3901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 A : Bearish Market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F73488-B803-43A1-B548-9C0D380CBA07}"/>
              </a:ext>
            </a:extLst>
          </p:cNvPr>
          <p:cNvSpPr txBox="1"/>
          <p:nvPr/>
        </p:nvSpPr>
        <p:spPr>
          <a:xfrm>
            <a:off x="1559794" y="5462167"/>
            <a:ext cx="371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Hedge</a:t>
            </a:r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429695-5DE2-4E79-8F9A-D0C779AF11E9}"/>
              </a:ext>
            </a:extLst>
          </p:cNvPr>
          <p:cNvSpPr txBox="1"/>
          <p:nvPr/>
        </p:nvSpPr>
        <p:spPr>
          <a:xfrm>
            <a:off x="2117131" y="7286997"/>
            <a:ext cx="3901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Alert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B10553-8803-4974-B7C2-E8783F289427}"/>
              </a:ext>
            </a:extLst>
          </p:cNvPr>
          <p:cNvSpPr txBox="1"/>
          <p:nvPr/>
        </p:nvSpPr>
        <p:spPr>
          <a:xfrm>
            <a:off x="9179181" y="4728002"/>
            <a:ext cx="171313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cs typeface="Arial" pitchFamily="34" charset="0"/>
              </a:rPr>
              <a:t>Option A</a:t>
            </a:r>
            <a:endParaRPr lang="ko-KR" altLang="en-US" sz="2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C1C8B4-EE0A-420D-8E64-3D1E6236BD36}"/>
              </a:ext>
            </a:extLst>
          </p:cNvPr>
          <p:cNvSpPr txBox="1"/>
          <p:nvPr/>
        </p:nvSpPr>
        <p:spPr>
          <a:xfrm>
            <a:off x="7381003" y="6048656"/>
            <a:ext cx="171313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cs typeface="Arial" pitchFamily="34" charset="0"/>
              </a:rPr>
              <a:t>Option B</a:t>
            </a:r>
            <a:endParaRPr lang="ko-KR" altLang="en-US" sz="21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5" name="Elbow Connector 29">
            <a:extLst>
              <a:ext uri="{FF2B5EF4-FFF2-40B4-BE49-F238E27FC236}">
                <a16:creationId xmlns:a16="http://schemas.microsoft.com/office/drawing/2014/main" id="{708AADEF-37E7-44CD-9A6C-1D0B532AAD9D}"/>
              </a:ext>
            </a:extLst>
          </p:cNvPr>
          <p:cNvCxnSpPr/>
          <p:nvPr/>
        </p:nvCxnSpPr>
        <p:spPr>
          <a:xfrm rot="10800000">
            <a:off x="6315134" y="7555923"/>
            <a:ext cx="1166430" cy="398668"/>
          </a:xfrm>
          <a:prstGeom prst="bentConnector3">
            <a:avLst/>
          </a:prstGeom>
          <a:ln w="38100">
            <a:solidFill>
              <a:srgbClr val="FF5757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30">
            <a:extLst>
              <a:ext uri="{FF2B5EF4-FFF2-40B4-BE49-F238E27FC236}">
                <a16:creationId xmlns:a16="http://schemas.microsoft.com/office/drawing/2014/main" id="{D497589F-D171-4679-912B-B1A748A4F63A}"/>
              </a:ext>
            </a:extLst>
          </p:cNvPr>
          <p:cNvCxnSpPr>
            <a:cxnSpLocks/>
          </p:cNvCxnSpPr>
          <p:nvPr/>
        </p:nvCxnSpPr>
        <p:spPr>
          <a:xfrm>
            <a:off x="11846106" y="4261405"/>
            <a:ext cx="2435894" cy="565984"/>
          </a:xfrm>
          <a:prstGeom prst="bentConnector3">
            <a:avLst>
              <a:gd name="adj1" fmla="val 100894"/>
            </a:avLst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31">
            <a:extLst>
              <a:ext uri="{FF2B5EF4-FFF2-40B4-BE49-F238E27FC236}">
                <a16:creationId xmlns:a16="http://schemas.microsoft.com/office/drawing/2014/main" id="{1FA8C084-B52A-4326-AAE2-780837833BE2}"/>
              </a:ext>
            </a:extLst>
          </p:cNvPr>
          <p:cNvCxnSpPr/>
          <p:nvPr/>
        </p:nvCxnSpPr>
        <p:spPr>
          <a:xfrm flipH="1" flipV="1">
            <a:off x="4433686" y="6329250"/>
            <a:ext cx="2026766" cy="559338"/>
          </a:xfrm>
          <a:prstGeom prst="bentConnector2">
            <a:avLst/>
          </a:prstGeom>
          <a:ln w="38100">
            <a:solidFill>
              <a:srgbClr val="FF5757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30">
            <a:extLst>
              <a:ext uri="{FF2B5EF4-FFF2-40B4-BE49-F238E27FC236}">
                <a16:creationId xmlns:a16="http://schemas.microsoft.com/office/drawing/2014/main" id="{7C040492-5302-430A-AB4C-AA0E7FC742AE}"/>
              </a:ext>
            </a:extLst>
          </p:cNvPr>
          <p:cNvSpPr/>
          <p:nvPr/>
        </p:nvSpPr>
        <p:spPr>
          <a:xfrm>
            <a:off x="10218513" y="2692099"/>
            <a:ext cx="540060" cy="5400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29" name="Oval 31">
            <a:extLst>
              <a:ext uri="{FF2B5EF4-FFF2-40B4-BE49-F238E27FC236}">
                <a16:creationId xmlns:a16="http://schemas.microsoft.com/office/drawing/2014/main" id="{07682AC9-2E67-4115-A199-8AEA87A236FA}"/>
              </a:ext>
            </a:extLst>
          </p:cNvPr>
          <p:cNvSpPr/>
          <p:nvPr/>
        </p:nvSpPr>
        <p:spPr>
          <a:xfrm>
            <a:off x="11359389" y="4000385"/>
            <a:ext cx="540060" cy="5400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0" name="Oval 32">
            <a:extLst>
              <a:ext uri="{FF2B5EF4-FFF2-40B4-BE49-F238E27FC236}">
                <a16:creationId xmlns:a16="http://schemas.microsoft.com/office/drawing/2014/main" id="{7E6F7820-0443-4EF6-8692-54FFB105A7D5}"/>
              </a:ext>
            </a:extLst>
          </p:cNvPr>
          <p:cNvSpPr/>
          <p:nvPr/>
        </p:nvSpPr>
        <p:spPr>
          <a:xfrm>
            <a:off x="10218513" y="7685309"/>
            <a:ext cx="540060" cy="5400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1" name="Oval 33">
            <a:extLst>
              <a:ext uri="{FF2B5EF4-FFF2-40B4-BE49-F238E27FC236}">
                <a16:creationId xmlns:a16="http://schemas.microsoft.com/office/drawing/2014/main" id="{B7ACA2CE-1775-4B50-9441-7C349040080F}"/>
              </a:ext>
            </a:extLst>
          </p:cNvPr>
          <p:cNvSpPr/>
          <p:nvPr/>
        </p:nvSpPr>
        <p:spPr>
          <a:xfrm>
            <a:off x="7375961" y="7685309"/>
            <a:ext cx="540060" cy="540060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2" name="Oval 34">
            <a:extLst>
              <a:ext uri="{FF2B5EF4-FFF2-40B4-BE49-F238E27FC236}">
                <a16:creationId xmlns:a16="http://schemas.microsoft.com/office/drawing/2014/main" id="{E30BE701-F29E-40A1-B1F6-B5338C302BB7}"/>
              </a:ext>
            </a:extLst>
          </p:cNvPr>
          <p:cNvSpPr/>
          <p:nvPr/>
        </p:nvSpPr>
        <p:spPr>
          <a:xfrm>
            <a:off x="7375961" y="2692099"/>
            <a:ext cx="540060" cy="540060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3" name="Oval 35">
            <a:extLst>
              <a:ext uri="{FF2B5EF4-FFF2-40B4-BE49-F238E27FC236}">
                <a16:creationId xmlns:a16="http://schemas.microsoft.com/office/drawing/2014/main" id="{56A488E5-5F2F-472E-B4AC-D253628873D7}"/>
              </a:ext>
            </a:extLst>
          </p:cNvPr>
          <p:cNvSpPr/>
          <p:nvPr/>
        </p:nvSpPr>
        <p:spPr>
          <a:xfrm>
            <a:off x="6248763" y="6597173"/>
            <a:ext cx="540060" cy="540060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cxnSp>
        <p:nvCxnSpPr>
          <p:cNvPr id="34" name="Elbow Connector 39">
            <a:extLst>
              <a:ext uri="{FF2B5EF4-FFF2-40B4-BE49-F238E27FC236}">
                <a16:creationId xmlns:a16="http://schemas.microsoft.com/office/drawing/2014/main" id="{B0E885BC-B2DF-4B93-839A-743C39D5A93B}"/>
              </a:ext>
            </a:extLst>
          </p:cNvPr>
          <p:cNvCxnSpPr/>
          <p:nvPr/>
        </p:nvCxnSpPr>
        <p:spPr>
          <a:xfrm rot="10800000" flipH="1">
            <a:off x="10607466" y="7555921"/>
            <a:ext cx="1166430" cy="398668"/>
          </a:xfrm>
          <a:prstGeom prst="bentConnector3">
            <a:avLst/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40">
            <a:extLst>
              <a:ext uri="{FF2B5EF4-FFF2-40B4-BE49-F238E27FC236}">
                <a16:creationId xmlns:a16="http://schemas.microsoft.com/office/drawing/2014/main" id="{D59DBEC6-97F7-4A00-99FF-9BF61ECBA87B}"/>
              </a:ext>
            </a:extLst>
          </p:cNvPr>
          <p:cNvCxnSpPr/>
          <p:nvPr/>
        </p:nvCxnSpPr>
        <p:spPr>
          <a:xfrm rot="10800000">
            <a:off x="6315134" y="2589343"/>
            <a:ext cx="1166430" cy="398668"/>
          </a:xfrm>
          <a:prstGeom prst="bentConnector3">
            <a:avLst/>
          </a:prstGeom>
          <a:ln w="38100">
            <a:solidFill>
              <a:srgbClr val="FF5757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41">
            <a:extLst>
              <a:ext uri="{FF2B5EF4-FFF2-40B4-BE49-F238E27FC236}">
                <a16:creationId xmlns:a16="http://schemas.microsoft.com/office/drawing/2014/main" id="{F67F94DA-A868-47AF-AA21-B0C181338E9C}"/>
              </a:ext>
            </a:extLst>
          </p:cNvPr>
          <p:cNvCxnSpPr/>
          <p:nvPr/>
        </p:nvCxnSpPr>
        <p:spPr>
          <a:xfrm rot="10800000" flipH="1">
            <a:off x="10607464" y="2589343"/>
            <a:ext cx="1166430" cy="398668"/>
          </a:xfrm>
          <a:prstGeom prst="bentConnector3">
            <a:avLst/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nut 8">
            <a:extLst>
              <a:ext uri="{FF2B5EF4-FFF2-40B4-BE49-F238E27FC236}">
                <a16:creationId xmlns:a16="http://schemas.microsoft.com/office/drawing/2014/main" id="{E9A9CD28-DCEE-4B6B-9DC8-7454421186E4}"/>
              </a:ext>
            </a:extLst>
          </p:cNvPr>
          <p:cNvSpPr/>
          <p:nvPr/>
        </p:nvSpPr>
        <p:spPr>
          <a:xfrm>
            <a:off x="8992467" y="5954609"/>
            <a:ext cx="512120" cy="61214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8" name="Donut 39">
            <a:extLst>
              <a:ext uri="{FF2B5EF4-FFF2-40B4-BE49-F238E27FC236}">
                <a16:creationId xmlns:a16="http://schemas.microsoft.com/office/drawing/2014/main" id="{CF7A14D0-C380-4FE0-83B9-0D6508B5B980}"/>
              </a:ext>
            </a:extLst>
          </p:cNvPr>
          <p:cNvSpPr/>
          <p:nvPr/>
        </p:nvSpPr>
        <p:spPr>
          <a:xfrm>
            <a:off x="8487940" y="4662346"/>
            <a:ext cx="606198" cy="60619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680EBD-FE8E-46DD-8573-568A46E7A760}"/>
              </a:ext>
            </a:extLst>
          </p:cNvPr>
          <p:cNvSpPr txBox="1"/>
          <p:nvPr/>
        </p:nvSpPr>
        <p:spPr>
          <a:xfrm>
            <a:off x="3189232" y="7771790"/>
            <a:ext cx="2912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거래 체결시 알람기능을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통해 편의성 증대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4E7F3A-870E-4916-9312-FA4496D1BAD8}"/>
              </a:ext>
            </a:extLst>
          </p:cNvPr>
          <p:cNvSpPr txBox="1"/>
          <p:nvPr/>
        </p:nvSpPr>
        <p:spPr>
          <a:xfrm>
            <a:off x="2301798" y="4705323"/>
            <a:ext cx="3018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안정적 목표 수익 제시와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위험의 최소화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F998FB-6CEF-4F5A-AA6F-09D4B4B1D414}"/>
              </a:ext>
            </a:extLst>
          </p:cNvPr>
          <p:cNvSpPr txBox="1"/>
          <p:nvPr/>
        </p:nvSpPr>
        <p:spPr>
          <a:xfrm>
            <a:off x="2643065" y="2788675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하락장에 따른 리스크 감소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D49710-702F-433A-AFA2-462CF0D61C78}"/>
              </a:ext>
            </a:extLst>
          </p:cNvPr>
          <p:cNvSpPr txBox="1"/>
          <p:nvPr/>
        </p:nvSpPr>
        <p:spPr>
          <a:xfrm>
            <a:off x="11831991" y="2754499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상승장에 따른 리스크 확대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9BD1B9-96FE-4483-880F-5D0780BA1F45}"/>
              </a:ext>
            </a:extLst>
          </p:cNvPr>
          <p:cNvSpPr txBox="1"/>
          <p:nvPr/>
        </p:nvSpPr>
        <p:spPr>
          <a:xfrm>
            <a:off x="13292909" y="5462167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최근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3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년간의 데이터에 근거한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안정적 수익 모델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CA2F4B-BC16-4D79-8375-473FC2BE0B95}"/>
              </a:ext>
            </a:extLst>
          </p:cNvPr>
          <p:cNvSpPr txBox="1"/>
          <p:nvPr/>
        </p:nvSpPr>
        <p:spPr>
          <a:xfrm>
            <a:off x="11896184" y="7792691"/>
            <a:ext cx="318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상세한 요구사항을 실행할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기능 구현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</p:txBody>
      </p:sp>
      <p:sp>
        <p:nvSpPr>
          <p:cNvPr id="45" name="Freeform 26">
            <a:extLst>
              <a:ext uri="{FF2B5EF4-FFF2-40B4-BE49-F238E27FC236}">
                <a16:creationId xmlns:a16="http://schemas.microsoft.com/office/drawing/2014/main" id="{B2E88420-D032-4838-ABF0-9422D1A42CC2}"/>
              </a:ext>
            </a:extLst>
          </p:cNvPr>
          <p:cNvSpPr/>
          <p:nvPr/>
        </p:nvSpPr>
        <p:spPr>
          <a:xfrm>
            <a:off x="76200" y="8085516"/>
            <a:ext cx="3130129" cy="2163384"/>
          </a:xfrm>
          <a:custGeom>
            <a:avLst/>
            <a:gdLst/>
            <a:ahLst/>
            <a:cxnLst/>
            <a:rect l="l" t="t" r="r" b="b"/>
            <a:pathLst>
              <a:path w="3644339" h="2461448">
                <a:moveTo>
                  <a:pt x="0" y="0"/>
                </a:moveTo>
                <a:lnTo>
                  <a:pt x="3644339" y="0"/>
                </a:lnTo>
                <a:lnTo>
                  <a:pt x="3644339" y="2461448"/>
                </a:lnTo>
                <a:lnTo>
                  <a:pt x="0" y="2461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029504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5110772" y="491314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5264506" y="502065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02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5981439" y="5003951"/>
            <a:ext cx="7561359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설계 </a:t>
            </a:r>
            <a:r>
              <a:rPr lang="en-US" altLang="ko-KR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User Action, ERD,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개발환경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698944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7346</TotalTime>
  <Words>2401</Words>
  <Application>Microsoft Office PowerPoint</Application>
  <PresentationFormat>사용자 지정</PresentationFormat>
  <Paragraphs>703</Paragraphs>
  <Slides>31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Calibri</vt:lpstr>
      <vt:lpstr>Bahnschrift</vt:lpstr>
      <vt:lpstr>Nanum Square Bold</vt:lpstr>
      <vt:lpstr>나눔바른고딕OTF</vt:lpstr>
      <vt:lpstr>맑은 고딕</vt:lpstr>
      <vt:lpstr>Wingdings</vt:lpstr>
      <vt:lpstr>Arial Unicode MS</vt:lpstr>
      <vt:lpstr>Source Han Sans KR Bold</vt:lpstr>
      <vt:lpstr>Arial</vt:lpstr>
      <vt:lpstr>Source Han Sans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네이비 깔끔한 프로젝트 프리젠테이션</dc:title>
  <dc:creator>student00</dc:creator>
  <cp:lastModifiedBy>student00</cp:lastModifiedBy>
  <cp:revision>165</cp:revision>
  <dcterms:created xsi:type="dcterms:W3CDTF">2006-08-16T00:00:00Z</dcterms:created>
  <dcterms:modified xsi:type="dcterms:W3CDTF">2024-03-27T09:51:14Z</dcterms:modified>
  <dc:identifier>DAF_7nAX5Pw</dc:identifier>
</cp:coreProperties>
</file>